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23"/>
  </p:notesMasterIdLst>
  <p:sldIdLst>
    <p:sldId id="353" r:id="rId2"/>
    <p:sldId id="347" r:id="rId3"/>
    <p:sldId id="354" r:id="rId4"/>
    <p:sldId id="355" r:id="rId5"/>
    <p:sldId id="356" r:id="rId6"/>
    <p:sldId id="357" r:id="rId7"/>
    <p:sldId id="359" r:id="rId8"/>
    <p:sldId id="358" r:id="rId9"/>
    <p:sldId id="363" r:id="rId10"/>
    <p:sldId id="365" r:id="rId11"/>
    <p:sldId id="367" r:id="rId12"/>
    <p:sldId id="378" r:id="rId13"/>
    <p:sldId id="371" r:id="rId14"/>
    <p:sldId id="372" r:id="rId15"/>
    <p:sldId id="379" r:id="rId16"/>
    <p:sldId id="373" r:id="rId17"/>
    <p:sldId id="380" r:id="rId18"/>
    <p:sldId id="382" r:id="rId19"/>
    <p:sldId id="377" r:id="rId20"/>
    <p:sldId id="381" r:id="rId21"/>
    <p:sldId id="383" r:id="rId22"/>
  </p:sldIdLst>
  <p:sldSz cx="12192000" cy="6858000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44"/>
    <a:srgbClr val="996633"/>
    <a:srgbClr val="663300"/>
    <a:srgbClr val="4C3218"/>
    <a:srgbClr val="291B0D"/>
    <a:srgbClr val="006462"/>
    <a:srgbClr val="002F2E"/>
    <a:srgbClr val="006666"/>
    <a:srgbClr val="404040"/>
    <a:srgbClr val="FF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3162" autoAdjust="0"/>
    <p:restoredTop sz="93907" autoAdjust="0"/>
  </p:normalViewPr>
  <p:slideViewPr>
    <p:cSldViewPr>
      <p:cViewPr varScale="1">
        <p:scale>
          <a:sx n="66" d="100"/>
          <a:sy n="66" d="100"/>
        </p:scale>
        <p:origin x="-564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2910" y="6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2400" dirty="0">
                <a:solidFill>
                  <a:srgbClr val="FFCC00"/>
                </a:solidFill>
              </a:rPr>
              <a:t>Школьные слова</a:t>
            </a:r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1.9599128378920604E-2"/>
          <c:y val="0.11207023689268188"/>
          <c:w val="0.64130480530784262"/>
          <c:h val="0.8508163489946745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Школьные слова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Тюркские</c:v>
                </c:pt>
                <c:pt idx="1">
                  <c:v>Греческие</c:v>
                </c:pt>
                <c:pt idx="2">
                  <c:v>Латинские</c:v>
                </c:pt>
                <c:pt idx="3">
                  <c:v>Французские</c:v>
                </c:pt>
                <c:pt idx="4">
                  <c:v>Английские</c:v>
                </c:pt>
                <c:pt idx="5">
                  <c:v>Немецкие</c:v>
                </c:pt>
                <c:pt idx="6">
                  <c:v>Древнеславянские</c:v>
                </c:pt>
                <c:pt idx="7">
                  <c:v>Русские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</c:v>
                </c:pt>
                <c:pt idx="1">
                  <c:v>10</c:v>
                </c:pt>
                <c:pt idx="2">
                  <c:v>10</c:v>
                </c:pt>
                <c:pt idx="3">
                  <c:v>5</c:v>
                </c:pt>
                <c:pt idx="4">
                  <c:v>1</c:v>
                </c:pt>
                <c:pt idx="5">
                  <c:v>5</c:v>
                </c:pt>
                <c:pt idx="6">
                  <c:v>15</c:v>
                </c:pt>
                <c:pt idx="7">
                  <c:v>5</c:v>
                </c:pt>
              </c:numCache>
            </c:numRef>
          </c:val>
        </c:ser>
      </c:pie3DChart>
      <c:spPr>
        <a:solidFill>
          <a:srgbClr val="996633"/>
        </a:solidFill>
        <a:ln>
          <a:solidFill>
            <a:srgbClr val="FFCC00"/>
          </a:solidFill>
        </a:ln>
      </c:spPr>
    </c:plotArea>
    <c:legend>
      <c:legendPos val="r"/>
      <c:layout/>
      <c:spPr>
        <a:solidFill>
          <a:schemeClr val="accent5">
            <a:lumMod val="50000"/>
          </a:schemeClr>
        </a:solidFill>
        <a:ln>
          <a:solidFill>
            <a:srgbClr val="FFCC00"/>
          </a:solidFill>
        </a:ln>
      </c:spPr>
      <c:txPr>
        <a:bodyPr/>
        <a:lstStyle/>
        <a:p>
          <a:pPr>
            <a:defRPr b="1">
              <a:solidFill>
                <a:schemeClr val="bg1"/>
              </a:solidFill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0.26058</cdr:x>
      <cdr:y>0.27835</cdr:y>
    </cdr:from>
    <cdr:to>
      <cdr:x>0.32138</cdr:x>
      <cdr:y>0.36186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857388" y="1428760"/>
          <a:ext cx="433382" cy="42862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dirty="0" smtClean="0">
              <a:solidFill>
                <a:schemeClr val="tx1"/>
              </a:solidFill>
            </a:rPr>
            <a:t>5</a:t>
          </a:r>
          <a:endParaRPr lang="ru-RU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0.35078</cdr:x>
      <cdr:y>0.27835</cdr:y>
    </cdr:from>
    <cdr:to>
      <cdr:x>0.40089</cdr:x>
      <cdr:y>0.36186</cdr:y>
    </cdr:to>
    <cdr:sp macro="" textlink="">
      <cdr:nvSpPr>
        <cdr:cNvPr id="3" name="Прямоугольник 2"/>
        <cdr:cNvSpPr/>
      </cdr:nvSpPr>
      <cdr:spPr>
        <a:xfrm xmlns:a="http://schemas.openxmlformats.org/drawingml/2006/main" flipH="1">
          <a:off x="2500330" y="1428760"/>
          <a:ext cx="357190" cy="42862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dirty="0" smtClean="0">
              <a:solidFill>
                <a:schemeClr val="tx1"/>
              </a:solidFill>
            </a:rPr>
            <a:t>4</a:t>
          </a:r>
          <a:endParaRPr lang="ru-RU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EE562-E05A-4626-B3AF-5F0B868819D9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519D9-560B-443C-B598-BE18CE88D9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8290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D519D9-560B-443C-B598-BE18CE88D997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267001-F5EE-4B01-ADD9-95392EA1E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44CC777-6BA2-40D2-9A82-AD403FA4F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FFA2BC8-F9FC-47B4-B94E-984652D7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1158127-7E67-4DC3-A9CF-380C6A5B5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CFB686-854A-4D91-AAF2-24DD33CC1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36738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2ECE69F-178E-4786-B1D6-461B25E3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15DB0CCE-2BB7-4FE6-9F6D-0F849019D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60DEABB-F5A0-404E-81BE-A2C6C1A7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956E4A42-AE58-43D5-A1E5-C2A90FAE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23449552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="" xmlns:a16="http://schemas.microsoft.com/office/drawing/2014/main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26000" y="2079000"/>
            <a:ext cx="5220000" cy="4230000"/>
          </a:xfrm>
        </p:spPr>
      </p:sp>
    </p:spTree>
    <p:extLst>
      <p:ext uri="{BB962C8B-B14F-4D97-AF65-F5344CB8AC3E}">
        <p14:creationId xmlns="" xmlns:p14="http://schemas.microsoft.com/office/powerpoint/2010/main" val="15449785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="" xmlns:a16="http://schemas.microsoft.com/office/drawing/2014/main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6000" y="2034000"/>
            <a:ext cx="5220000" cy="4230000"/>
          </a:xfrm>
        </p:spPr>
      </p:sp>
    </p:spTree>
    <p:extLst>
      <p:ext uri="{BB962C8B-B14F-4D97-AF65-F5344CB8AC3E}">
        <p14:creationId xmlns="" xmlns:p14="http://schemas.microsoft.com/office/powerpoint/2010/main" val="18537792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="" xmlns:a16="http://schemas.microsoft.com/office/drawing/2014/main" id="{0B504799-5A5B-4904-96F0-E39EDC0290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719263"/>
            <a:ext cx="12192000" cy="513873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12951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BA0536-C2F3-45FD-BCE9-A7664FF11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EDCB672-9A39-4592-A702-905A663DE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F00B59B-B30F-4BCA-BF7C-138210157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B11AE46-CD71-40A2-B051-FED4CF251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97D472E-4D2E-4B58-B26C-A5C6E9B9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D590CE5-E95F-4274-817F-D56AE118E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23650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79CC03-CB65-4A4C-90D3-F02B507A0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4C3BF4E-7FD7-4E97-ADD2-17103BBDAF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4CE1139-B009-4241-B0C4-BF93CB876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61306DD-CDF6-4C8F-8EAA-8585BA36E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DE83B16-91E8-4F91-A8A9-2286EF49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3500BC4-2676-4C2C-A56B-8495420F6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30690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BFDEE6-9163-4FA6-9C33-9D0B1D96F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6CFD921-B66F-4B9F-8D0C-B14325FE9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EDD6FEE-737C-4DE7-A07A-B8500FB8C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48FE9F1-30AE-46C1-A8C8-4B7D5FFC7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E45E6A3-691A-440E-94B6-E4165602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23736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B71DFBC-935C-41DF-9AF9-A79F2BD809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FFC04AF-1DA1-4817-ACF7-5A110AD3A0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DFD425-2E61-4F50-9A02-6256A3497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9833F48-4BE3-401E-8EAC-ED423D3D4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9E6C580-1988-45AF-BDB1-7BCACEB9D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68158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74EC097-BE1E-47C5-A4A4-558BFD9F9C06}"/>
              </a:ext>
            </a:extLst>
          </p:cNvPr>
          <p:cNvSpPr/>
          <p:nvPr userDrawn="1"/>
        </p:nvSpPr>
        <p:spPr>
          <a:xfrm>
            <a:off x="12450" y="6772425"/>
            <a:ext cx="12192000" cy="9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ECD6CA42-8F84-4EF7-AC44-C6D7CA7B5256}"/>
              </a:ext>
            </a:extLst>
          </p:cNvPr>
          <p:cNvGrpSpPr/>
          <p:nvPr userDrawn="1"/>
        </p:nvGrpSpPr>
        <p:grpSpPr>
          <a:xfrm>
            <a:off x="0" y="49500"/>
            <a:ext cx="2844750" cy="274500"/>
            <a:chOff x="5228062" y="49500"/>
            <a:chExt cx="2844750" cy="274500"/>
          </a:xfrm>
          <a:solidFill>
            <a:schemeClr val="tx2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="" xmlns:a16="http://schemas.microsoft.com/office/drawing/2014/main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="" xmlns:a16="http://schemas.microsoft.com/office/drawing/2014/main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="" xmlns:a16="http://schemas.microsoft.com/office/drawing/2014/main" id="{F77822EB-8A6C-4A70-8594-303E6651250C}"/>
              </a:ext>
            </a:extLst>
          </p:cNvPr>
          <p:cNvGrpSpPr/>
          <p:nvPr userDrawn="1"/>
        </p:nvGrpSpPr>
        <p:grpSpPr>
          <a:xfrm>
            <a:off x="9382650" y="6596925"/>
            <a:ext cx="2844750" cy="274500"/>
            <a:chOff x="9347250" y="6571200"/>
            <a:chExt cx="2844750" cy="274500"/>
          </a:xfrm>
          <a:solidFill>
            <a:schemeClr val="tx2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="" xmlns:a16="http://schemas.microsoft.com/office/drawing/2014/main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=""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25145175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="" xmlns:a16="http://schemas.microsoft.com/office/drawing/2014/main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10448813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ый треугольник 5">
            <a:extLst>
              <a:ext uri="{FF2B5EF4-FFF2-40B4-BE49-F238E27FC236}">
                <a16:creationId xmlns="" xmlns:a16="http://schemas.microsoft.com/office/drawing/2014/main" id="{5172288B-DE9D-43F6-AE1D-DFA58F3C84F8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7882EBE0-0097-4756-884D-F8521A0145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0513" y="233363"/>
            <a:ext cx="5805487" cy="6480175"/>
          </a:xfrm>
        </p:spPr>
        <p:txBody>
          <a:bodyPr/>
          <a:lstStyle/>
          <a:p>
            <a:endParaRPr lang="ru-RU"/>
          </a:p>
        </p:txBody>
      </p:sp>
      <p:sp>
        <p:nvSpPr>
          <p:cNvPr id="14" name="Заголовок 13">
            <a:extLst>
              <a:ext uri="{FF2B5EF4-FFF2-40B4-BE49-F238E27FC236}">
                <a16:creationId xmlns="" xmlns:a16="http://schemas.microsoft.com/office/drawing/2014/main" id="{BD000A37-5141-407E-A504-C96A56279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="" xmlns:a16="http://schemas.microsoft.com/office/drawing/2014/main" id="{EE674FD9-79E8-4C83-8018-2847114B94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5413" y="2528888"/>
            <a:ext cx="7426325" cy="23844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31882608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31BDB-50F3-43CA-877E-F9C7672D8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74453DF6-9509-45CB-BD4E-84F90C1C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8AF27442-62D0-4CA6-81B4-B7FDDA51A9A2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E1FD6AC4-0F96-4D40-B8AD-EF85E9EDE11D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="" xmlns:a16="http://schemas.microsoft.com/office/drawing/2014/main" id="{73640FF5-D492-4210-9DE4-D7B66426125F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1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062B47E0-EF90-4ECC-A73E-6E5DA1F62FCD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="" xmlns:a16="http://schemas.microsoft.com/office/drawing/2014/main" id="{2FC4DE4B-558A-425B-A23E-B63E9353355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="" xmlns:a16="http://schemas.microsoft.com/office/drawing/2014/main" id="{D1C3AA05-E7C7-4C27-A908-2E47AFEBA600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1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="" xmlns:a16="http://schemas.microsoft.com/office/drawing/2014/main" id="{D94BF255-53E4-439B-83D0-7DE93A9900DD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="" xmlns:a16="http://schemas.microsoft.com/office/drawing/2014/main" id="{E38044D4-D5F4-4E1E-8B74-E24D6E7B2929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5415825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81E132A-DAAE-4C5A-9799-9BEDDD0FBE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05ABEC81-0435-44F8-AC84-9AA06776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E9A5681-179B-43EF-A41E-7921E27CA6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4075"/>
            <a:ext cx="10515600" cy="15303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1381542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>
            <a:extLst>
              <a:ext uri="{FF2B5EF4-FFF2-40B4-BE49-F238E27FC236}">
                <a16:creationId xmlns="" xmlns:a16="http://schemas.microsoft.com/office/drawing/2014/main" id="{F8FE08DD-35D4-4F6D-9D3E-895549AFA462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36907558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>
            <a:extLst>
              <a:ext uri="{FF2B5EF4-FFF2-40B4-BE49-F238E27FC236}">
                <a16:creationId xmlns="" xmlns:a16="http://schemas.microsoft.com/office/drawing/2014/main" id="{F8FE08DD-35D4-4F6D-9D3E-895549AFA462}"/>
              </a:ext>
            </a:extLst>
          </p:cNvPr>
          <p:cNvSpPr/>
          <p:nvPr userDrawn="1"/>
        </p:nvSpPr>
        <p:spPr>
          <a:xfrm rot="16200000">
            <a:off x="10191000" y="4857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29490635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796AF94-0451-4B41-960A-AE014E9C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42D3EF2-51A0-4DA7-88AA-E1FA1562E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C90037A-9CFB-48E5-9E34-0A14EDE64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87836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9DC742-0D31-49BB-8235-E8F23687E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CB7A22E-3771-4390-9794-7F14D95DF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6951B10-84CC-412A-B18B-E5D7BFE13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06FA339-92AB-4D93-B605-E9C0B0E7E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AFCBD1A-83E7-45B8-95AE-AE44F1080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91100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5DC75D-06B2-46E5-A96B-A1468A218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6AE6E6F-2E09-401B-B461-D6DF215D16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0FA403A-15C6-49C6-8CC5-8F9664A12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C3F06EE-74D4-48BE-B81A-5C34F61BB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D53AD41-416F-495E-A3FD-85E02F264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9E8F414-2898-41DB-BD73-B506B16F7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49594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5BF822-D25A-4089-8B09-6CDFC6C72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DFA1F7A-5EC7-4EDE-B41D-E76BE82B3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51A2486-CBD9-47F2-85CB-E75E70743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D9BFCC3-815F-46C2-8BBD-B33697BD34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A6C052B-8DDE-4435-89D0-37FEADE5B4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E4CBDAB-0EC1-4397-917A-7260217BC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848E488-94C4-4695-A96B-BD92D0FE9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89685D5-D9B9-4084-9444-3F5DFFF8D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05628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CAB533-743E-4972-9281-AA80F8DE8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E27A4BD-2D2A-438C-8009-834074645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593BC4F-92E4-4734-99DC-E5A245F3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C2D59C2-0660-44F2-8B51-CACB66F9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83044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5289D3-E86F-47FE-BC52-53D34FA45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33570AF-E207-47A8-A8FC-5D9057465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AF8805-B906-4169-9117-FA140E73D2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5B055-54BE-42A4-8DC8-10ED2ADEA08A}" type="datetimeFigureOut">
              <a:rPr lang="ru-RU" smtClean="0"/>
              <a:pPr/>
              <a:t>15.03.2026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FE3D611-6D00-421E-BE6B-385F5C2C50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3716F83-6BED-46A4-98C2-DEC0D746A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23"/>
            <a:extLst>
              <a:ext uri="{FF2B5EF4-FFF2-40B4-BE49-F238E27FC236}">
                <a16:creationId xmlns="" xmlns:a16="http://schemas.microsoft.com/office/drawing/2014/main" id="{43780347-ADC3-4039-95E5-9DAF405C2D48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8616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2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64" r:id="rId11"/>
    <p:sldLayoutId id="2147483668" r:id="rId12"/>
    <p:sldLayoutId id="2147483663" r:id="rId13"/>
    <p:sldLayoutId id="2147483656" r:id="rId14"/>
    <p:sldLayoutId id="2147483657" r:id="rId15"/>
    <p:sldLayoutId id="2147483658" r:id="rId16"/>
    <p:sldLayoutId id="2147483659" r:id="rId17"/>
    <p:sldLayoutId id="2147483665" r:id="rId18"/>
    <p:sldLayoutId id="2147483667" r:id="rId19"/>
    <p:sldLayoutId id="2147483666" r:id="rId20"/>
    <p:sldLayoutId id="2147483669" r:id="rId2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8167702" y="3214686"/>
            <a:ext cx="3500462" cy="2702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defRPr/>
            </a:pPr>
            <a:endParaRPr lang="ru-RU" sz="160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defRPr/>
            </a:pPr>
            <a:endParaRPr lang="ru-RU" sz="160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ru-RU" sz="1600" b="1" dirty="0" smtClean="0">
                <a:solidFill>
                  <a:schemeClr val="bg1"/>
                </a:solidFill>
                <a:cs typeface="Times New Roman" pitchFamily="18" charset="0"/>
              </a:rPr>
              <a:t>                </a:t>
            </a:r>
            <a:r>
              <a:rPr lang="ru-RU" sz="1600" b="1" dirty="0" smtClean="0">
                <a:solidFill>
                  <a:schemeClr val="bg1"/>
                </a:solidFill>
              </a:rPr>
              <a:t>Автор работы: </a:t>
            </a:r>
          </a:p>
          <a:p>
            <a:pPr>
              <a:spcBef>
                <a:spcPct val="20000"/>
              </a:spcBef>
              <a:defRPr/>
            </a:pPr>
            <a:r>
              <a:rPr lang="ru-RU" sz="1600" b="1" dirty="0" smtClean="0">
                <a:solidFill>
                  <a:schemeClr val="bg1"/>
                </a:solidFill>
              </a:rPr>
              <a:t>  ученица  6-б класса</a:t>
            </a:r>
          </a:p>
          <a:p>
            <a:pPr>
              <a:spcBef>
                <a:spcPct val="20000"/>
              </a:spcBef>
              <a:defRPr/>
            </a:pPr>
            <a:r>
              <a:rPr lang="ru-RU" sz="1600" b="1" dirty="0" smtClean="0">
                <a:solidFill>
                  <a:schemeClr val="bg1"/>
                </a:solidFill>
              </a:rPr>
              <a:t>  Цветкова   Виктория Максимовна</a:t>
            </a:r>
          </a:p>
          <a:p>
            <a:pPr>
              <a:spcBef>
                <a:spcPct val="20000"/>
              </a:spcBef>
              <a:defRPr/>
            </a:pPr>
            <a:r>
              <a:rPr lang="ru-RU" sz="1600" b="1" dirty="0" smtClean="0">
                <a:solidFill>
                  <a:schemeClr val="bg1"/>
                </a:solidFill>
              </a:rPr>
              <a:t>  Руководитель работы:</a:t>
            </a:r>
          </a:p>
          <a:p>
            <a:pPr>
              <a:spcBef>
                <a:spcPct val="20000"/>
              </a:spcBef>
              <a:defRPr/>
            </a:pPr>
            <a:r>
              <a:rPr lang="ru-RU" sz="1600" b="1" dirty="0" smtClean="0">
                <a:solidFill>
                  <a:schemeClr val="bg1"/>
                </a:solidFill>
              </a:rPr>
              <a:t>  учитель русского языка и</a:t>
            </a:r>
          </a:p>
          <a:p>
            <a:pPr>
              <a:spcBef>
                <a:spcPct val="20000"/>
              </a:spcBef>
              <a:defRPr/>
            </a:pPr>
            <a:r>
              <a:rPr lang="ru-RU" sz="1600" b="1" dirty="0" smtClean="0">
                <a:solidFill>
                  <a:schemeClr val="bg1"/>
                </a:solidFill>
              </a:rPr>
              <a:t> литературы</a:t>
            </a:r>
          </a:p>
          <a:p>
            <a:pPr>
              <a:spcBef>
                <a:spcPct val="20000"/>
              </a:spcBef>
              <a:defRPr/>
            </a:pPr>
            <a:r>
              <a:rPr lang="ru-RU" sz="1600" b="1" dirty="0" smtClean="0">
                <a:solidFill>
                  <a:schemeClr val="bg1"/>
                </a:solidFill>
              </a:rPr>
              <a:t>  Соловьева Светлана Сергеевна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09984" y="6156269"/>
            <a:ext cx="4572000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schemeClr val="bg1"/>
                </a:solidFill>
              </a:rPr>
              <a:t>Город Нелидово</a:t>
            </a:r>
          </a:p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schemeClr val="bg1"/>
                </a:solidFill>
              </a:rPr>
              <a:t>2026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66844" y="0"/>
            <a:ext cx="85725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2000" b="1" dirty="0" smtClean="0">
                <a:solidFill>
                  <a:schemeClr val="bg1"/>
                </a:solidFill>
              </a:rPr>
              <a:t>Муниципальное бюджетное общеобразовательное учреждение 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2000" b="1" dirty="0" smtClean="0">
                <a:solidFill>
                  <a:schemeClr val="bg1"/>
                </a:solidFill>
              </a:rPr>
              <a:t> средняя общеобразовательная школа №4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0960" y="2428868"/>
            <a:ext cx="1078713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sz="2400" dirty="0" smtClean="0">
                <a:solidFill>
                  <a:schemeClr val="bg1"/>
                </a:solidFill>
                <a:cs typeface="Times New Roman" pitchFamily="18" charset="0"/>
              </a:rPr>
              <a:t>Исследовательский проект на тему: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2400" dirty="0" smtClean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Этимологическое исследование происхождения слов школьной тематики.</a:t>
            </a:r>
            <a:endParaRPr lang="ru-RU" sz="1600" dirty="0" smtClean="0">
              <a:solidFill>
                <a:schemeClr val="bg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Rectangle 7176">
            <a:extLst>
              <a:ext uri="{FF2B5EF4-FFF2-40B4-BE49-F238E27FC236}">
                <a16:creationId xmlns="" xmlns:a16="http://schemas.microsoft.com/office/drawing/2014/main" id="{B5FA7C47-B7C1-4D2E-AB49-ED23BA34BA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8">
            <a:extLst>
              <a:ext uri="{FF2B5EF4-FFF2-40B4-BE49-F238E27FC236}">
                <a16:creationId xmlns="" xmlns:a16="http://schemas.microsoft.com/office/drawing/2014/main" id="{19B9933F-AAB3-444A-8BB5-9CA194A8BC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 flipH="1">
            <a:off x="0" y="1370435"/>
            <a:ext cx="527227" cy="525164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6">
            <a:extLst>
              <a:ext uri="{FF2B5EF4-FFF2-40B4-BE49-F238E27FC236}">
                <a16:creationId xmlns="" xmlns:a16="http://schemas.microsoft.com/office/drawing/2014/main" id="{596EE156-ABF1-4329-A6BA-03B4254E08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 flipH="1">
            <a:off x="390858" y="911117"/>
            <a:ext cx="515816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9966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7">
            <a:extLst>
              <a:ext uri="{FF2B5EF4-FFF2-40B4-BE49-F238E27FC236}">
                <a16:creationId xmlns="" xmlns:a16="http://schemas.microsoft.com/office/drawing/2014/main" id="{7D20183A-0B1D-4A1F-89B1-ADBEDBC6E54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 flipH="1">
            <a:off x="600124" y="643467"/>
            <a:ext cx="307028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Прямоугольник 25"/>
          <p:cNvSpPr/>
          <p:nvPr/>
        </p:nvSpPr>
        <p:spPr>
          <a:xfrm>
            <a:off x="595274" y="500042"/>
            <a:ext cx="4000528" cy="528643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762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Текст 3">
            <a:extLst>
              <a:ext uri="{FF2B5EF4-FFF2-40B4-BE49-F238E27FC236}">
                <a16:creationId xmlns="" xmlns:a16="http://schemas.microsoft.com/office/drawing/2014/main" id="{C6800897-3820-D5E7-B55B-296F06800D69}"/>
              </a:ext>
            </a:extLst>
          </p:cNvPr>
          <p:cNvSpPr txBox="1">
            <a:spLocks/>
          </p:cNvSpPr>
          <p:nvPr/>
        </p:nvSpPr>
        <p:spPr>
          <a:xfrm>
            <a:off x="809588" y="857232"/>
            <a:ext cx="3432353" cy="47320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Я постаралась разделить все слова на группы по тому, откуда они пришли. Некоторые слова оказались исконно русскими – то есть образовались на территории, где издавна проживали русские люди.   Другие – заимствованными– «эмигрировали» из других стран и «обрусели». А есть ещё слова, которые имеют общий славянский корень. Они уже не близкие родственники, но и не абсолютно чужие. Все данные я обобщила в таблице.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4810116" y="500042"/>
          <a:ext cx="7127868" cy="5132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5738810" y="2500306"/>
            <a:ext cx="433382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310446" y="3429000"/>
            <a:ext cx="433382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382016" y="3071810"/>
            <a:ext cx="433382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382016" y="2285992"/>
            <a:ext cx="433382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24562" y="3286124"/>
            <a:ext cx="433382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524628" y="3571876"/>
            <a:ext cx="43338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3024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7-конечная звезда 13"/>
          <p:cNvSpPr/>
          <p:nvPr/>
        </p:nvSpPr>
        <p:spPr>
          <a:xfrm>
            <a:off x="0" y="0"/>
            <a:ext cx="4524364" cy="4214818"/>
          </a:xfrm>
          <a:prstGeom prst="star7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67000">
                <a:srgbClr val="B2B2B2"/>
              </a:gs>
              <a:gs pos="69000">
                <a:srgbClr val="292929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  <a:ln w="762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7-конечная звезда 16"/>
          <p:cNvSpPr/>
          <p:nvPr/>
        </p:nvSpPr>
        <p:spPr>
          <a:xfrm>
            <a:off x="523836" y="285728"/>
            <a:ext cx="4214842" cy="3571900"/>
          </a:xfrm>
          <a:prstGeom prst="star7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 descr="C:\Users\Святослав\Pictures\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5406" y="1285860"/>
            <a:ext cx="2050469" cy="1581834"/>
          </a:xfrm>
          <a:prstGeom prst="rect">
            <a:avLst/>
          </a:prstGeom>
          <a:noFill/>
        </p:spPr>
      </p:pic>
      <p:sp>
        <p:nvSpPr>
          <p:cNvPr id="25" name="Рамка 24"/>
          <p:cNvSpPr/>
          <p:nvPr/>
        </p:nvSpPr>
        <p:spPr>
          <a:xfrm>
            <a:off x="4452926" y="2857496"/>
            <a:ext cx="5000660" cy="3500462"/>
          </a:xfrm>
          <a:prstGeom prst="frame">
            <a:avLst/>
          </a:prstGeom>
          <a:solidFill>
            <a:srgbClr val="663300"/>
          </a:solidFill>
          <a:ln w="762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Рамка 25"/>
          <p:cNvSpPr/>
          <p:nvPr/>
        </p:nvSpPr>
        <p:spPr>
          <a:xfrm>
            <a:off x="5667372" y="214290"/>
            <a:ext cx="5000660" cy="3500462"/>
          </a:xfrm>
          <a:prstGeom prst="frame">
            <a:avLst/>
          </a:prstGeom>
          <a:solidFill>
            <a:srgbClr val="224146"/>
          </a:solidFill>
          <a:ln w="762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Рамка 28"/>
          <p:cNvSpPr/>
          <p:nvPr/>
        </p:nvSpPr>
        <p:spPr>
          <a:xfrm>
            <a:off x="5310182" y="4429132"/>
            <a:ext cx="4000528" cy="2428868"/>
          </a:xfrm>
          <a:prstGeom prst="frame">
            <a:avLst/>
          </a:prstGeom>
          <a:solidFill>
            <a:schemeClr val="accent6">
              <a:lumMod val="50000"/>
            </a:schemeClr>
          </a:solidFill>
          <a:ln w="762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953256" y="785794"/>
            <a:ext cx="4786346" cy="5500726"/>
          </a:xfrm>
          <a:prstGeom prst="rect">
            <a:avLst/>
          </a:prstGeom>
          <a:solidFill>
            <a:srgbClr val="D2ECB6"/>
          </a:solidFill>
          <a:ln w="152400" cmpd="sng">
            <a:solidFill>
              <a:srgbClr val="2C3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rgbClr val="271F3B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096132" y="1285860"/>
            <a:ext cx="45005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На следующем этапе своей исследовательской работы я рассмотрела каждое «школьное» слово внимательнее. </a:t>
            </a:r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       Оказалось, что у каждого слова – своя уникальная история, зашифрованная в нём самом! </a:t>
            </a:r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      Когда я составляла «биографию» слова, то старалась не просто найти значение корня, но и представить себе жизнь тех людей, которые использовали это слово много лет назад. </a:t>
            </a:r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      Может быть, они были талантливыми ремесленниками, мудрыми философами  или просто добрыми людьми, ценящими образование?.. Узнавать такие истории очень увлекательно.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5881686" y="2714620"/>
            <a:ext cx="5000660" cy="3500462"/>
          </a:xfrm>
          <a:prstGeom prst="frame">
            <a:avLst/>
          </a:prstGeom>
          <a:solidFill>
            <a:srgbClr val="663300"/>
          </a:solidFill>
          <a:ln w="762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452398" y="3071810"/>
            <a:ext cx="5572164" cy="3500462"/>
          </a:xfrm>
          <a:prstGeom prst="frame">
            <a:avLst/>
          </a:prstGeom>
          <a:solidFill>
            <a:schemeClr val="bg2">
              <a:lumMod val="75000"/>
            </a:schemeClr>
          </a:solidFill>
          <a:ln w="762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7239008" y="642918"/>
            <a:ext cx="4357718" cy="3500462"/>
          </a:xfrm>
          <a:prstGeom prst="frame">
            <a:avLst/>
          </a:prstGeom>
          <a:ln w="762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24034" y="1000108"/>
            <a:ext cx="7786742" cy="3500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01600" cmpd="sng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166910" y="1214422"/>
          <a:ext cx="7413618" cy="3103254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785949"/>
                <a:gridCol w="2071702"/>
                <a:gridCol w="3555967"/>
              </a:tblGrid>
              <a:tr h="48577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Слово</a:t>
                      </a:r>
                      <a:endParaRPr lang="ru-RU" sz="24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Откуда пришло </a:t>
                      </a:r>
                      <a:endParaRPr lang="ru-RU" sz="24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Что</a:t>
                      </a:r>
                      <a:r>
                        <a:rPr lang="ru-RU" sz="2400" baseline="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 значило</a:t>
                      </a:r>
                      <a:endParaRPr lang="ru-RU" sz="24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85778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rgbClr val="FFC000"/>
                          </a:solidFill>
                        </a:rPr>
                        <a:t>Школа</a:t>
                      </a:r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rgbClr val="FFC000"/>
                          </a:solidFill>
                        </a:rPr>
                        <a:t>Греческое</a:t>
                      </a:r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rgbClr val="FFC000"/>
                          </a:solidFill>
                        </a:rPr>
                        <a:t>Отдыхать от работы</a:t>
                      </a:r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85778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rgbClr val="FFC000"/>
                          </a:solidFill>
                        </a:rPr>
                        <a:t>Класс</a:t>
                      </a:r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rgbClr val="FFC000"/>
                          </a:solidFill>
                        </a:rPr>
                        <a:t>Латинское</a:t>
                      </a:r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rgbClr val="FFC000"/>
                          </a:solidFill>
                        </a:rPr>
                        <a:t>Созванные, собранные</a:t>
                      </a:r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85778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rgbClr val="FFC000"/>
                          </a:solidFill>
                        </a:rPr>
                        <a:t>Доска</a:t>
                      </a:r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rgbClr val="FFC000"/>
                          </a:solidFill>
                        </a:rPr>
                        <a:t>Латинское</a:t>
                      </a:r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rgbClr val="FFC000"/>
                          </a:solidFill>
                        </a:rPr>
                        <a:t>Диск, блюдо</a:t>
                      </a:r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85778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rgbClr val="FFC000"/>
                          </a:solidFill>
                        </a:rPr>
                        <a:t>Каникулы</a:t>
                      </a:r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C000"/>
                          </a:solidFill>
                        </a:rPr>
                        <a:t>Латинское</a:t>
                      </a:r>
                    </a:p>
                    <a:p>
                      <a:pPr algn="l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rgbClr val="FFC000"/>
                          </a:solidFill>
                        </a:rPr>
                        <a:t>Собачка, щенок</a:t>
                      </a:r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E:\Изображения\Вика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36" y="3714752"/>
            <a:ext cx="2503832" cy="2645225"/>
          </a:xfrm>
          <a:prstGeom prst="rect">
            <a:avLst/>
          </a:prstGeom>
          <a:noFill/>
          <a:ln w="63500">
            <a:solidFill>
              <a:srgbClr val="FFCC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r1.nubex.ru/s15823-042/f1374_d4/sh4-300x1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24232" y="285728"/>
            <a:ext cx="3394863" cy="2424902"/>
          </a:xfrm>
          <a:prstGeom prst="rect">
            <a:avLst/>
          </a:prstGeom>
          <a:noFill/>
          <a:ln w="63500">
            <a:solidFill>
              <a:srgbClr val="FFCC00"/>
            </a:solidFill>
          </a:ln>
        </p:spPr>
      </p:pic>
      <p:pic>
        <p:nvPicPr>
          <p:cNvPr id="11" name="Picture 8" descr="E:\Изображения\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52" y="2071678"/>
            <a:ext cx="3158571" cy="3661609"/>
          </a:xfrm>
          <a:prstGeom prst="rect">
            <a:avLst/>
          </a:prstGeom>
          <a:noFill/>
          <a:ln w="63500">
            <a:solidFill>
              <a:srgbClr val="FFCC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7248128" y="601617"/>
            <a:ext cx="4393704" cy="5760640"/>
          </a:xfrm>
          <a:solidFill>
            <a:srgbClr val="D2ECB6"/>
          </a:solidFill>
          <a:ln w="762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200" dirty="0" smtClean="0">
                <a:latin typeface="+mn-lt"/>
              </a:rPr>
              <a:t/>
            </a:r>
            <a:br>
              <a:rPr lang="ru-RU" sz="2200" dirty="0" smtClean="0">
                <a:latin typeface="+mn-lt"/>
              </a:rPr>
            </a:br>
            <a:endParaRPr lang="ru-RU" sz="2800" b="1" i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81884" y="857232"/>
            <a:ext cx="4167174" cy="5370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</a:rPr>
              <a:t>Отличный вопрос! </a:t>
            </a:r>
            <a:br>
              <a:rPr lang="ru-RU" sz="19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</a:rPr>
              <a:t>     Попробуем на него ответить.</a:t>
            </a:r>
            <a:br>
              <a:rPr lang="ru-RU" sz="19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</a:rPr>
              <a:t>       Слово </a:t>
            </a:r>
            <a:r>
              <a:rPr lang="ru-RU" sz="1900" u="sng" dirty="0" smtClean="0">
                <a:solidFill>
                  <a:schemeClr val="bg2">
                    <a:lumMod val="10000"/>
                  </a:schemeClr>
                </a:solidFill>
              </a:rPr>
              <a:t>школа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</a:rPr>
              <a:t>происходит от древнегреческого корня </a:t>
            </a:r>
            <a:r>
              <a:rPr lang="ru-RU" sz="1900" dirty="0" err="1" smtClean="0">
                <a:solidFill>
                  <a:schemeClr val="bg2">
                    <a:lumMod val="10000"/>
                  </a:schemeClr>
                </a:solidFill>
              </a:rPr>
              <a:t>scholazo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</a:rPr>
              <a:t>, что значит </a:t>
            </a: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</a:rPr>
              <a:t>«отдыхать от работы».    </a:t>
            </a: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</a:rPr>
              <a:t>Древние греки в свободное от работы время предпочитали посещать беседы философов и таким образом пополнять объем знаний. Благодаря этому появилось слово школа – «место, где можно получить образование». (Этимологический словарь Семёнова ) </a:t>
            </a:r>
            <a:br>
              <a:rPr lang="ru-RU" sz="19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19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1900" dirty="0" smtClean="0">
                <a:solidFill>
                  <a:schemeClr val="bg2">
                    <a:lumMod val="10000"/>
                  </a:schemeClr>
                </a:solidFill>
              </a:rPr>
              <a:t>          С нашей точки зрения, школа – это место, где школьники трудятся, а с точки зрения древних греков, школа – это место отдыха.</a:t>
            </a:r>
            <a:endParaRPr lang="ru-RU" sz="1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 rot="20150295">
            <a:off x="111079" y="839274"/>
            <a:ext cx="3322170" cy="1253807"/>
          </a:xfrm>
          <a:prstGeom prst="wedgeEllipseCallout">
            <a:avLst/>
          </a:prstGeom>
          <a:solidFill>
            <a:srgbClr val="FFC000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Разве в школе не отдыхают?</a:t>
            </a:r>
            <a:endParaRPr lang="ru-RU" sz="2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6207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7845390" y="836712"/>
            <a:ext cx="3867590" cy="5760640"/>
          </a:xfrm>
          <a:solidFill>
            <a:srgbClr val="E1FF8B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endParaRPr lang="ru-RU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4039" y="1211475"/>
            <a:ext cx="35583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latin typeface="Bookman Old Style" pitchFamily="18" charset="0"/>
            </a:endParaRPr>
          </a:p>
          <a:p>
            <a:r>
              <a:rPr lang="ru-RU" sz="1200" b="1" dirty="0">
                <a:latin typeface="Bookman Old Style" pitchFamily="18" charset="0"/>
              </a:rPr>
              <a:t>1.</a:t>
            </a:r>
            <a:r>
              <a:rPr lang="ru-RU" sz="1200" dirty="0">
                <a:latin typeface="Bookman Old Style" pitchFamily="18" charset="0"/>
              </a:rPr>
              <a:t> Группа учеников одного и того же года обучения (в средней школе) или (в некоторых учебных заведениях), имеющих одну специализацию. </a:t>
            </a:r>
            <a:r>
              <a:rPr lang="ru-RU" sz="1200" i="1" dirty="0">
                <a:latin typeface="Bookman Old Style" pitchFamily="18" charset="0"/>
              </a:rPr>
              <a:t>Ученик первого класса. Класс композиции в консерватории</a:t>
            </a:r>
            <a:r>
              <a:rPr lang="ru-RU" sz="1200" dirty="0">
                <a:latin typeface="Bookman Old Style" pitchFamily="18" charset="0"/>
              </a:rPr>
              <a:t>.</a:t>
            </a:r>
          </a:p>
          <a:p>
            <a:r>
              <a:rPr lang="ru-RU" sz="1200" b="1" dirty="0">
                <a:latin typeface="Bookman Old Style" pitchFamily="18" charset="0"/>
              </a:rPr>
              <a:t>2.</a:t>
            </a:r>
            <a:r>
              <a:rPr lang="ru-RU" sz="1200" dirty="0">
                <a:latin typeface="Bookman Old Style" pitchFamily="18" charset="0"/>
              </a:rPr>
              <a:t> Комната для занятий в школе. </a:t>
            </a:r>
            <a:r>
              <a:rPr lang="ru-RU" sz="1200" i="1" dirty="0">
                <a:latin typeface="Bookman Old Style" pitchFamily="18" charset="0"/>
              </a:rPr>
              <a:t>Сидеть в классе.</a:t>
            </a:r>
            <a:r>
              <a:rPr lang="ru-RU" sz="1200" dirty="0">
                <a:latin typeface="Bookman Old Style" pitchFamily="18" charset="0"/>
              </a:rPr>
              <a:t/>
            </a:r>
            <a:br>
              <a:rPr lang="ru-RU" sz="1200" dirty="0">
                <a:latin typeface="Bookman Old Style" pitchFamily="18" charset="0"/>
              </a:rPr>
            </a:br>
            <a:r>
              <a:rPr lang="ru-RU" sz="1200" b="1" dirty="0">
                <a:latin typeface="Bookman Old Style" pitchFamily="18" charset="0"/>
              </a:rPr>
              <a:t>3.</a:t>
            </a:r>
            <a:r>
              <a:rPr lang="ru-RU" sz="1200" dirty="0">
                <a:latin typeface="Bookman Old Style" pitchFamily="18" charset="0"/>
              </a:rPr>
              <a:t>Разряд чего-нибудь. </a:t>
            </a:r>
            <a:r>
              <a:rPr lang="ru-RU" sz="1200" i="1" dirty="0">
                <a:latin typeface="Bookman Old Style" pitchFamily="18" charset="0"/>
              </a:rPr>
              <a:t>Класс баллистических ракет. Каюта первого класса</a:t>
            </a:r>
            <a:r>
              <a:rPr lang="ru-RU" sz="1200" dirty="0">
                <a:latin typeface="Bookman Old Style" pitchFamily="18" charset="0"/>
              </a:rPr>
              <a:t>.</a:t>
            </a:r>
          </a:p>
          <a:p>
            <a:r>
              <a:rPr lang="ru-RU" sz="1200" b="1" dirty="0">
                <a:latin typeface="Bookman Old Style" pitchFamily="18" charset="0"/>
              </a:rPr>
              <a:t>4.</a:t>
            </a:r>
            <a:r>
              <a:rPr lang="ru-RU" sz="1200" dirty="0">
                <a:latin typeface="Bookman Old Style" pitchFamily="18" charset="0"/>
              </a:rPr>
              <a:t> </a:t>
            </a:r>
            <a:r>
              <a:rPr lang="ru-RU" sz="1200" i="1" dirty="0" err="1">
                <a:latin typeface="Bookman Old Style" pitchFamily="18" charset="0"/>
              </a:rPr>
              <a:t>биол.Один</a:t>
            </a:r>
            <a:r>
              <a:rPr lang="ru-RU" sz="1200" dirty="0">
                <a:latin typeface="Bookman Old Style" pitchFamily="18" charset="0"/>
              </a:rPr>
              <a:t> из высших систематических разрядов, объединяющих отряды животных и порядки растений. </a:t>
            </a:r>
            <a:r>
              <a:rPr lang="ru-RU" sz="1200" i="1" dirty="0">
                <a:latin typeface="Bookman Old Style" pitchFamily="18" charset="0"/>
              </a:rPr>
              <a:t>Класс млекопитающих. Класс двудольных растений.</a:t>
            </a:r>
            <a:r>
              <a:rPr lang="ru-RU" sz="1200" dirty="0">
                <a:latin typeface="Bookman Old Style" pitchFamily="18" charset="0"/>
              </a:rPr>
              <a:t/>
            </a:r>
            <a:br>
              <a:rPr lang="ru-RU" sz="1200" dirty="0">
                <a:latin typeface="Bookman Old Style" pitchFamily="18" charset="0"/>
              </a:rPr>
            </a:br>
            <a:r>
              <a:rPr lang="ru-RU" sz="1200" b="1" dirty="0">
                <a:latin typeface="Bookman Old Style" pitchFamily="18" charset="0"/>
              </a:rPr>
              <a:t>5.</a:t>
            </a:r>
            <a:r>
              <a:rPr lang="ru-RU" sz="1200" dirty="0">
                <a:latin typeface="Bookman Old Style" pitchFamily="18" charset="0"/>
              </a:rPr>
              <a:t> мн. нет. Степень, уровень чего-нибудь. Спортсмен высокого класса. </a:t>
            </a:r>
            <a:br>
              <a:rPr lang="ru-RU" sz="1200" dirty="0">
                <a:latin typeface="Bookman Old Style" pitchFamily="18" charset="0"/>
              </a:rPr>
            </a:br>
            <a:r>
              <a:rPr lang="ru-RU" sz="1200" b="1" dirty="0">
                <a:latin typeface="Bookman Old Style" pitchFamily="18" charset="0"/>
              </a:rPr>
              <a:t>6.</a:t>
            </a:r>
            <a:r>
              <a:rPr lang="ru-RU" sz="1200" dirty="0">
                <a:latin typeface="Bookman Old Style" pitchFamily="18" charset="0"/>
              </a:rPr>
              <a:t> </a:t>
            </a:r>
            <a:r>
              <a:rPr lang="ru-RU" sz="1200" i="1" dirty="0">
                <a:latin typeface="Bookman Old Style" pitchFamily="18" charset="0"/>
              </a:rPr>
              <a:t>мат.</a:t>
            </a:r>
            <a:r>
              <a:rPr lang="ru-RU" sz="1200" dirty="0">
                <a:latin typeface="Bookman Old Style" pitchFamily="18" charset="0"/>
              </a:rPr>
              <a:t> Совокупность цифр трех соседних разрядов числа. </a:t>
            </a:r>
            <a:r>
              <a:rPr lang="ru-RU" sz="1200" i="1" dirty="0">
                <a:latin typeface="Bookman Old Style" pitchFamily="18" charset="0"/>
              </a:rPr>
              <a:t>Первый класс составляют единицы, десятки и сотни; второй - тысячи, десятки тысяч и сотни тысяч и т.д.</a:t>
            </a:r>
          </a:p>
          <a:p>
            <a:r>
              <a:rPr lang="ru-RU" sz="1200" b="1" dirty="0">
                <a:latin typeface="Bookman Old Style" pitchFamily="18" charset="0"/>
              </a:rPr>
              <a:t>7.</a:t>
            </a:r>
            <a:r>
              <a:rPr lang="ru-RU" sz="1200" dirty="0">
                <a:latin typeface="Bookman Old Style" pitchFamily="18" charset="0"/>
              </a:rPr>
              <a:t> мн. нет, в знач. сказ., </a:t>
            </a:r>
            <a:r>
              <a:rPr lang="ru-RU" sz="1200" i="1" dirty="0">
                <a:latin typeface="Bookman Old Style" pitchFamily="18" charset="0"/>
              </a:rPr>
              <a:t>прост.</a:t>
            </a:r>
            <a:r>
              <a:rPr lang="ru-RU" sz="1200" dirty="0">
                <a:latin typeface="Bookman Old Style" pitchFamily="18" charset="0"/>
              </a:rPr>
              <a:t> Восклицание, выражающее высокую оценку кого-чего-нибудь. </a:t>
            </a:r>
            <a:r>
              <a:rPr lang="ru-RU" sz="1200" i="1" dirty="0">
                <a:latin typeface="Bookman Old Style" pitchFamily="18" charset="0"/>
              </a:rPr>
              <a:t>Погодка - класс!</a:t>
            </a:r>
          </a:p>
        </p:txBody>
      </p:sp>
      <p:sp>
        <p:nvSpPr>
          <p:cNvPr id="11" name="Рамка 10"/>
          <p:cNvSpPr/>
          <p:nvPr/>
        </p:nvSpPr>
        <p:spPr>
          <a:xfrm>
            <a:off x="238084" y="428604"/>
            <a:ext cx="3554373" cy="2808312"/>
          </a:xfrm>
          <a:prstGeom prst="frame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Рамка 14"/>
          <p:cNvSpPr/>
          <p:nvPr/>
        </p:nvSpPr>
        <p:spPr>
          <a:xfrm>
            <a:off x="3952860" y="928670"/>
            <a:ext cx="3793511" cy="2592288"/>
          </a:xfrm>
          <a:prstGeom prst="frame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Рамка 16"/>
          <p:cNvSpPr/>
          <p:nvPr/>
        </p:nvSpPr>
        <p:spPr>
          <a:xfrm>
            <a:off x="3881422" y="3857628"/>
            <a:ext cx="3574678" cy="2794414"/>
          </a:xfrm>
          <a:prstGeom prst="frame">
            <a:avLst/>
          </a:prstGeom>
          <a:solidFill>
            <a:schemeClr val="accent1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8" name="Picture 2" descr="E:\Изображения\IMG_20260203_173752_3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98" y="642918"/>
            <a:ext cx="3126623" cy="2344967"/>
          </a:xfrm>
          <a:prstGeom prst="rect">
            <a:avLst/>
          </a:prstGeom>
          <a:noFill/>
          <a:ln w="12700">
            <a:solidFill>
              <a:srgbClr val="FFCC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E:\Изображения\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12" y="1214422"/>
            <a:ext cx="3214710" cy="20510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Рамка 19"/>
          <p:cNvSpPr/>
          <p:nvPr/>
        </p:nvSpPr>
        <p:spPr>
          <a:xfrm>
            <a:off x="238084" y="3571876"/>
            <a:ext cx="3545742" cy="2830618"/>
          </a:xfrm>
          <a:prstGeom prst="frame">
            <a:avLst/>
          </a:prstGeom>
          <a:solidFill>
            <a:srgbClr val="996633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1" name="Picture 4" descr="E:\Изображения\9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98" y="3929066"/>
            <a:ext cx="3102146" cy="2193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Изображения\3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36" y="4143380"/>
            <a:ext cx="3168352" cy="22535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ьная выноска 3"/>
          <p:cNvSpPr/>
          <p:nvPr/>
        </p:nvSpPr>
        <p:spPr>
          <a:xfrm>
            <a:off x="8966518" y="32053"/>
            <a:ext cx="3322170" cy="1253807"/>
          </a:xfrm>
          <a:prstGeom prst="wedgeEllipseCallout">
            <a:avLst/>
          </a:prstGeom>
          <a:solidFill>
            <a:srgbClr val="FFC000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rgbClr val="002060"/>
                </a:solidFill>
                <a:latin typeface="Bookman Old Style" pitchFamily="18" charset="0"/>
              </a:rPr>
              <a:t>Класс…Класс? -Класс!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167174" y="0"/>
            <a:ext cx="38884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CC00"/>
                </a:solidFill>
                <a:latin typeface="Bookman Old Style" pitchFamily="18" charset="0"/>
              </a:rPr>
              <a:t>Значение слова «Класс»</a:t>
            </a:r>
          </a:p>
          <a:p>
            <a:r>
              <a:rPr lang="ru-RU" b="1" dirty="0">
                <a:solidFill>
                  <a:srgbClr val="FFCC00"/>
                </a:solidFill>
                <a:latin typeface="Bookman Old Style" pitchFamily="18" charset="0"/>
              </a:rPr>
              <a:t>В Словаре иностранных слов</a:t>
            </a:r>
          </a:p>
        </p:txBody>
      </p:sp>
    </p:spTree>
    <p:extLst>
      <p:ext uri="{BB962C8B-B14F-4D97-AF65-F5344CB8AC3E}">
        <p14:creationId xmlns="" xmlns:p14="http://schemas.microsoft.com/office/powerpoint/2010/main" val="9667128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7845390" y="836712"/>
            <a:ext cx="4037088" cy="5760640"/>
          </a:xfrm>
          <a:solidFill>
            <a:srgbClr val="E1FF8B"/>
          </a:solidFill>
          <a:ln w="635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endParaRPr lang="ru-RU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Рамка 10"/>
          <p:cNvSpPr/>
          <p:nvPr/>
        </p:nvSpPr>
        <p:spPr>
          <a:xfrm>
            <a:off x="238084" y="428604"/>
            <a:ext cx="3554373" cy="2808312"/>
          </a:xfrm>
          <a:prstGeom prst="frame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Рамка 14"/>
          <p:cNvSpPr/>
          <p:nvPr/>
        </p:nvSpPr>
        <p:spPr>
          <a:xfrm>
            <a:off x="3952860" y="928670"/>
            <a:ext cx="3793511" cy="2592288"/>
          </a:xfrm>
          <a:prstGeom prst="frame">
            <a:avLst/>
          </a:prstGeom>
          <a:solidFill>
            <a:schemeClr val="accent6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Рамка 16"/>
          <p:cNvSpPr/>
          <p:nvPr/>
        </p:nvSpPr>
        <p:spPr>
          <a:xfrm>
            <a:off x="3881422" y="3857628"/>
            <a:ext cx="3574678" cy="2794414"/>
          </a:xfrm>
          <a:prstGeom prst="frame">
            <a:avLst/>
          </a:prstGeom>
          <a:solidFill>
            <a:schemeClr val="accent1">
              <a:lumMod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8" name="Picture 2" descr="E:\Изображения\IMG_20260203_173752_3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98" y="642918"/>
            <a:ext cx="3126623" cy="2344967"/>
          </a:xfrm>
          <a:prstGeom prst="rect">
            <a:avLst/>
          </a:prstGeom>
          <a:noFill/>
          <a:ln w="12700">
            <a:solidFill>
              <a:srgbClr val="FFCC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E:\Изображения\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12" y="1214422"/>
            <a:ext cx="3214710" cy="20510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Рамка 19"/>
          <p:cNvSpPr/>
          <p:nvPr/>
        </p:nvSpPr>
        <p:spPr>
          <a:xfrm>
            <a:off x="238084" y="3571876"/>
            <a:ext cx="3545742" cy="2830618"/>
          </a:xfrm>
          <a:prstGeom prst="frame">
            <a:avLst/>
          </a:prstGeom>
          <a:solidFill>
            <a:srgbClr val="996633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1" name="Picture 4" descr="E:\Изображения\9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98" y="3929066"/>
            <a:ext cx="3102146" cy="2193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Изображения\3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36" y="4143380"/>
            <a:ext cx="3168352" cy="22535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ьная выноска 3"/>
          <p:cNvSpPr/>
          <p:nvPr/>
        </p:nvSpPr>
        <p:spPr>
          <a:xfrm>
            <a:off x="8966518" y="32053"/>
            <a:ext cx="3322170" cy="1253807"/>
          </a:xfrm>
          <a:prstGeom prst="wedgeEllipseCallout">
            <a:avLst/>
          </a:prstGeom>
          <a:solidFill>
            <a:srgbClr val="FFC000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>
                <a:solidFill>
                  <a:srgbClr val="002060"/>
                </a:solidFill>
                <a:latin typeface="Bookman Old Style" pitchFamily="18" charset="0"/>
              </a:rPr>
              <a:t>Класс…Класс? -Класс!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167174" y="0"/>
            <a:ext cx="38884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CC00"/>
                </a:solidFill>
                <a:latin typeface="Bookman Old Style" pitchFamily="18" charset="0"/>
              </a:rPr>
              <a:t>Значение </a:t>
            </a:r>
            <a:r>
              <a:rPr lang="ru-RU" b="1" dirty="0" smtClean="0">
                <a:solidFill>
                  <a:srgbClr val="FFCC00"/>
                </a:solidFill>
                <a:latin typeface="Bookman Old Style" pitchFamily="18" charset="0"/>
              </a:rPr>
              <a:t>в</a:t>
            </a:r>
            <a:r>
              <a:rPr lang="ru-RU" b="1" dirty="0" smtClean="0">
                <a:latin typeface="Bookman Old Style" pitchFamily="18" charset="0"/>
              </a:rPr>
              <a:t> </a:t>
            </a:r>
            <a:r>
              <a:rPr lang="ru-RU" b="1" dirty="0" smtClean="0">
                <a:solidFill>
                  <a:srgbClr val="FFC000"/>
                </a:solidFill>
                <a:latin typeface="Bookman Old Style" pitchFamily="18" charset="0"/>
              </a:rPr>
              <a:t>Этимологическом словаре </a:t>
            </a:r>
            <a:r>
              <a:rPr lang="ru-RU" b="1" dirty="0" err="1" smtClean="0">
                <a:solidFill>
                  <a:srgbClr val="FFC000"/>
                </a:solidFill>
                <a:latin typeface="Bookman Old Style" pitchFamily="18" charset="0"/>
              </a:rPr>
              <a:t>Шанского</a:t>
            </a:r>
            <a:r>
              <a:rPr lang="ru-RU" b="1" dirty="0" smtClean="0">
                <a:solidFill>
                  <a:srgbClr val="FFC000"/>
                </a:solidFill>
                <a:latin typeface="Bookman Old Style" pitchFamily="18" charset="0"/>
              </a:rPr>
              <a:t>.</a:t>
            </a:r>
            <a:endParaRPr lang="ru-RU" b="1" dirty="0">
              <a:solidFill>
                <a:srgbClr val="FFC000"/>
              </a:solidFill>
              <a:latin typeface="Bookman Old Style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024826" y="1285860"/>
            <a:ext cx="37147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latin typeface="Bookman Old Style" pitchFamily="18" charset="0"/>
            </a:endParaRPr>
          </a:p>
          <a:p>
            <a:r>
              <a:rPr lang="ru-RU" sz="1600" b="1" dirty="0">
                <a:latin typeface="Bookman Old Style" pitchFamily="18" charset="0"/>
              </a:rPr>
              <a:t>В Этимологическом </a:t>
            </a:r>
            <a:r>
              <a:rPr lang="ru-RU" sz="1600" b="1" dirty="0" smtClean="0">
                <a:latin typeface="Bookman Old Style" pitchFamily="18" charset="0"/>
              </a:rPr>
              <a:t>словаре </a:t>
            </a:r>
            <a:r>
              <a:rPr lang="ru-RU" sz="1600" b="1" dirty="0" err="1">
                <a:latin typeface="Bookman Old Style" pitchFamily="18" charset="0"/>
              </a:rPr>
              <a:t>Шанского</a:t>
            </a:r>
            <a:r>
              <a:rPr lang="ru-RU" sz="1600" b="1" dirty="0">
                <a:latin typeface="Bookman Old Style" pitchFamily="18" charset="0"/>
              </a:rPr>
              <a:t>.</a:t>
            </a:r>
          </a:p>
          <a:p>
            <a:r>
              <a:rPr lang="ru-RU" sz="1600" dirty="0">
                <a:latin typeface="Bookman Old Style" pitchFamily="18" charset="0"/>
              </a:rPr>
              <a:t>Класс  </a:t>
            </a:r>
            <a:r>
              <a:rPr lang="ru-RU" sz="1600" dirty="0" err="1">
                <a:latin typeface="Bookman Old Style" pitchFamily="18" charset="0"/>
              </a:rPr>
              <a:t>Заимств</a:t>
            </a:r>
            <a:r>
              <a:rPr lang="ru-RU" sz="1600" dirty="0">
                <a:latin typeface="Bookman Old Style" pitchFamily="18" charset="0"/>
              </a:rPr>
              <a:t>. в конце XVII в. из франц. яз., где </a:t>
            </a:r>
            <a:r>
              <a:rPr lang="ru-RU" sz="1600" dirty="0" err="1">
                <a:latin typeface="Bookman Old Style" pitchFamily="18" charset="0"/>
              </a:rPr>
              <a:t>classe</a:t>
            </a:r>
            <a:r>
              <a:rPr lang="ru-RU" sz="1600" dirty="0">
                <a:latin typeface="Bookman Old Style" pitchFamily="18" charset="0"/>
              </a:rPr>
              <a:t> «разряд» &gt; «социальная группа» восходит к лат. </a:t>
            </a:r>
            <a:r>
              <a:rPr lang="ru-RU" sz="1600" dirty="0" err="1">
                <a:latin typeface="Bookman Old Style" pitchFamily="18" charset="0"/>
              </a:rPr>
              <a:t>classis</a:t>
            </a:r>
            <a:r>
              <a:rPr lang="ru-RU" sz="1600" dirty="0">
                <a:latin typeface="Bookman Old Style" pitchFamily="18" charset="0"/>
              </a:rPr>
              <a:t> — тж. (исходное слово </a:t>
            </a:r>
            <a:r>
              <a:rPr lang="ru-RU" sz="1600" dirty="0" err="1">
                <a:latin typeface="Bookman Old Style" pitchFamily="18" charset="0"/>
              </a:rPr>
              <a:t>calare</a:t>
            </a:r>
            <a:r>
              <a:rPr lang="ru-RU" sz="1600" dirty="0">
                <a:latin typeface="Bookman Old Style" pitchFamily="18" charset="0"/>
              </a:rPr>
              <a:t> «звать, созывать»).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Класс буквально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—«созванные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, собранные» (</a:t>
            </a:r>
            <a:r>
              <a:rPr lang="ru-RU" sz="1600" dirty="0">
                <a:latin typeface="Bookman Old Style" pitchFamily="18" charset="0"/>
              </a:rPr>
              <a:t>для решения своих «групповых» дел).И что же получается? </a:t>
            </a:r>
            <a:endParaRPr lang="ru-RU" sz="1600" dirty="0" smtClean="0">
              <a:latin typeface="Bookman Old Style" pitchFamily="18" charset="0"/>
            </a:endParaRPr>
          </a:p>
          <a:p>
            <a:r>
              <a:rPr lang="ru-RU" sz="1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Попробую  составить предложение, употребив слово «класс» в разных его значениях. </a:t>
            </a:r>
            <a:endParaRPr lang="ru-RU" sz="1600" b="1" i="1" dirty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024826" y="5286388"/>
            <a:ext cx="36433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C00000"/>
                </a:solidFill>
                <a:latin typeface="Bookman Old Style" pitchFamily="18" charset="0"/>
              </a:rPr>
              <a:t>В  школьный класс созвали </a:t>
            </a:r>
          </a:p>
          <a:p>
            <a:r>
              <a:rPr lang="ru-RU" sz="1600" b="1" i="1" dirty="0" smtClean="0">
                <a:solidFill>
                  <a:srgbClr val="C00000"/>
                </a:solidFill>
                <a:latin typeface="Bookman Old Style" pitchFamily="18" charset="0"/>
              </a:rPr>
              <a:t>6-б класс слушать класс, чтобы повысить класс. Класс! </a:t>
            </a:r>
            <a:endParaRPr lang="ru-RU" sz="16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67128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7310446" y="642918"/>
            <a:ext cx="4393704" cy="5760640"/>
          </a:xfrm>
          <a:solidFill>
            <a:srgbClr val="E1FF8B"/>
          </a:solidFill>
          <a:ln w="1016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>
                <a:latin typeface="Bookman Old Style" pitchFamily="18" charset="0"/>
              </a:rPr>
              <a:t/>
            </a:r>
            <a:br>
              <a:rPr lang="ru-RU" sz="2800" dirty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>
                <a:latin typeface="Bookman Old Style" pitchFamily="18" charset="0"/>
              </a:rPr>
              <a:t/>
            </a:r>
            <a:br>
              <a:rPr lang="ru-RU" sz="2800" dirty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>
                <a:latin typeface="Bookman Old Style" pitchFamily="18" charset="0"/>
              </a:rPr>
              <a:t/>
            </a:r>
            <a:br>
              <a:rPr lang="ru-RU" sz="2800" dirty="0">
                <a:latin typeface="Bookman Old Style" pitchFamily="18" charset="0"/>
              </a:rPr>
            </a:br>
            <a:r>
              <a:rPr lang="ru-RU" sz="2800" dirty="0" smtClean="0">
                <a:latin typeface="Bookman Old Style" pitchFamily="18" charset="0"/>
              </a:rPr>
              <a:t/>
            </a:r>
            <a:br>
              <a:rPr lang="ru-RU" sz="2800" dirty="0" smtClean="0">
                <a:latin typeface="Bookman Old Style" pitchFamily="18" charset="0"/>
              </a:rPr>
            </a:br>
            <a:r>
              <a:rPr lang="ru-RU" sz="2800" dirty="0">
                <a:latin typeface="Bookman Old Style" pitchFamily="18" charset="0"/>
              </a:rPr>
              <a:t/>
            </a:r>
            <a:br>
              <a:rPr lang="ru-RU" sz="2800" dirty="0">
                <a:latin typeface="Bookman Old Style" pitchFamily="18" charset="0"/>
              </a:rPr>
            </a:b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" name="Picture 2" descr="E:\Изображения\IMG_20260203_173752_3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01" y="1571612"/>
            <a:ext cx="5619789" cy="4214842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вальная выноска 10"/>
          <p:cNvSpPr/>
          <p:nvPr/>
        </p:nvSpPr>
        <p:spPr>
          <a:xfrm rot="20150295">
            <a:off x="111079" y="624985"/>
            <a:ext cx="3322170" cy="1253807"/>
          </a:xfrm>
          <a:prstGeom prst="wedgeEllipseCallout">
            <a:avLst/>
          </a:prstGeom>
          <a:solidFill>
            <a:srgbClr val="FFC000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Доска – это блюдо?</a:t>
            </a:r>
            <a:endParaRPr lang="ru-RU" sz="2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96198" y="785794"/>
            <a:ext cx="371477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Bookman Old Style" pitchFamily="18" charset="0"/>
              </a:rPr>
              <a:t>Этимологический словарь </a:t>
            </a:r>
            <a:r>
              <a:rPr lang="ru-RU" sz="1600" b="1" dirty="0" err="1" smtClean="0">
                <a:latin typeface="Bookman Old Style" pitchFamily="18" charset="0"/>
              </a:rPr>
              <a:t>Шанского</a:t>
            </a:r>
            <a:endParaRPr lang="ru-RU" sz="1600" b="1" dirty="0" smtClean="0">
              <a:latin typeface="Bookman Old Style" pitchFamily="18" charset="0"/>
            </a:endParaRPr>
          </a:p>
          <a:p>
            <a:r>
              <a:rPr lang="ru-RU" sz="1600" smtClean="0">
                <a:latin typeface="Bookman Old Style" pitchFamily="18" charset="0"/>
              </a:rPr>
              <a:t> Доска </a:t>
            </a:r>
            <a:r>
              <a:rPr lang="ru-RU" sz="1600" dirty="0" err="1" smtClean="0">
                <a:latin typeface="Bookman Old Style" pitchFamily="18" charset="0"/>
              </a:rPr>
              <a:t>Общеслав</a:t>
            </a:r>
            <a:r>
              <a:rPr lang="ru-RU" sz="1600" dirty="0" smtClean="0">
                <a:latin typeface="Bookman Old Style" pitchFamily="18" charset="0"/>
              </a:rPr>
              <a:t>. Считается </a:t>
            </a:r>
            <a:r>
              <a:rPr lang="ru-RU" sz="1600" dirty="0" err="1" smtClean="0">
                <a:latin typeface="Bookman Old Style" pitchFamily="18" charset="0"/>
              </a:rPr>
              <a:t>заимств</a:t>
            </a:r>
            <a:r>
              <a:rPr lang="ru-RU" sz="1600" dirty="0" smtClean="0">
                <a:latin typeface="Bookman Old Style" pitchFamily="18" charset="0"/>
              </a:rPr>
              <a:t>. из </a:t>
            </a:r>
            <a:r>
              <a:rPr lang="ru-RU" sz="1600" dirty="0" err="1" smtClean="0">
                <a:latin typeface="Bookman Old Style" pitchFamily="18" charset="0"/>
              </a:rPr>
              <a:t>герм.яз</a:t>
            </a:r>
            <a:r>
              <a:rPr lang="ru-RU" sz="1600" dirty="0" smtClean="0">
                <a:latin typeface="Bookman Old Style" pitchFamily="18" charset="0"/>
              </a:rPr>
              <a:t>. (ср. англ. </a:t>
            </a:r>
            <a:r>
              <a:rPr lang="ru-RU" sz="1600" dirty="0" err="1" smtClean="0">
                <a:latin typeface="Bookman Old Style" pitchFamily="18" charset="0"/>
              </a:rPr>
              <a:t>desk</a:t>
            </a:r>
            <a:r>
              <a:rPr lang="ru-RU" sz="1600" dirty="0" smtClean="0">
                <a:latin typeface="Bookman Old Style" pitchFamily="18" charset="0"/>
              </a:rPr>
              <a:t> «стол», нем. </a:t>
            </a:r>
            <a:r>
              <a:rPr lang="ru-RU" sz="1600" dirty="0" err="1" smtClean="0">
                <a:latin typeface="Bookman Old Style" pitchFamily="18" charset="0"/>
              </a:rPr>
              <a:t>Tisch</a:t>
            </a:r>
            <a:r>
              <a:rPr lang="ru-RU" sz="1600" dirty="0" smtClean="0">
                <a:latin typeface="Bookman Old Style" pitchFamily="18" charset="0"/>
              </a:rPr>
              <a:t> — тж. и т. д.), где оно восходит к лат. </a:t>
            </a:r>
            <a:r>
              <a:rPr lang="ru-RU" sz="1600" dirty="0" err="1" smtClean="0">
                <a:latin typeface="Bookman Old Style" pitchFamily="18" charset="0"/>
              </a:rPr>
              <a:t>discus</a:t>
            </a:r>
            <a:r>
              <a:rPr lang="ru-RU" sz="1600" dirty="0" smtClean="0">
                <a:latin typeface="Bookman Old Style" pitchFamily="18" charset="0"/>
              </a:rPr>
              <a:t> </a:t>
            </a:r>
            <a:r>
              <a:rPr lang="ru-RU" sz="1600" b="1" dirty="0" smtClean="0">
                <a:latin typeface="Bookman Old Style" pitchFamily="18" charset="0"/>
              </a:rPr>
              <a:t>«диск, блюдо» </a:t>
            </a:r>
            <a:r>
              <a:rPr lang="ru-RU" sz="1600" dirty="0" smtClean="0">
                <a:latin typeface="Bookman Old Style" pitchFamily="18" charset="0"/>
              </a:rPr>
              <a:t>&lt; греч. </a:t>
            </a:r>
            <a:r>
              <a:rPr lang="ru-RU" sz="1600" dirty="0" err="1" smtClean="0">
                <a:latin typeface="Bookman Old Style" pitchFamily="18" charset="0"/>
              </a:rPr>
              <a:t>diskos</a:t>
            </a:r>
            <a:r>
              <a:rPr lang="ru-RU" sz="1600" dirty="0" smtClean="0">
                <a:latin typeface="Bookman Old Style" pitchFamily="18" charset="0"/>
              </a:rPr>
              <a:t> — тж. В доска о из </a:t>
            </a:r>
            <a:r>
              <a:rPr lang="ru-RU" sz="1600" dirty="0" err="1" smtClean="0">
                <a:latin typeface="Bookman Old Style" pitchFamily="18" charset="0"/>
              </a:rPr>
              <a:t>ъ</a:t>
            </a:r>
            <a:r>
              <a:rPr lang="ru-RU" sz="1600" dirty="0" smtClean="0">
                <a:latin typeface="Bookman Old Style" pitchFamily="18" charset="0"/>
              </a:rPr>
              <a:t> после падения редуцированных. См. скатерть, диск.</a:t>
            </a:r>
          </a:p>
          <a:p>
            <a:r>
              <a:rPr lang="ru-RU" sz="1600" b="1" dirty="0" smtClean="0">
                <a:latin typeface="Bookman Old Style" pitchFamily="18" charset="0"/>
              </a:rPr>
              <a:t>Вывод: </a:t>
            </a:r>
            <a:r>
              <a:rPr lang="ru-RU" sz="1600" dirty="0" smtClean="0">
                <a:latin typeface="Bookman Old Style" pitchFamily="18" charset="0"/>
              </a:rPr>
              <a:t>современная школьная доска формой мало похожа на диск (круг), но назначение её не изменилось – на ней, как на блюдечке, педагоги преподносят знания ученикам. В этой ситуации педагоги официантов напоминают.(Как-то неуважительно звучит.) </a:t>
            </a:r>
          </a:p>
          <a:p>
            <a:r>
              <a:rPr lang="ru-RU" i="1" dirty="0" smtClean="0">
                <a:latin typeface="Bookman Old Style" pitchFamily="18" charset="0"/>
              </a:rPr>
              <a:t>А кто такой </a:t>
            </a:r>
            <a:r>
              <a:rPr lang="ru-RU" i="1" u="sng" dirty="0" smtClean="0">
                <a:latin typeface="Bookman Old Style" pitchFamily="18" charset="0"/>
              </a:rPr>
              <a:t>педагог </a:t>
            </a:r>
            <a:r>
              <a:rPr lang="ru-RU" i="1" dirty="0" smtClean="0">
                <a:latin typeface="Bookman Old Style" pitchFamily="18" charset="0"/>
              </a:rPr>
              <a:t>с точки зрения этимологии?</a:t>
            </a:r>
          </a:p>
        </p:txBody>
      </p:sp>
    </p:spTree>
    <p:extLst>
      <p:ext uri="{BB962C8B-B14F-4D97-AF65-F5344CB8AC3E}">
        <p14:creationId xmlns="" xmlns:p14="http://schemas.microsoft.com/office/powerpoint/2010/main" val="15541145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ьная выноска 10"/>
          <p:cNvSpPr/>
          <p:nvPr/>
        </p:nvSpPr>
        <p:spPr>
          <a:xfrm rot="20150295">
            <a:off x="111079" y="624985"/>
            <a:ext cx="3322170" cy="1253807"/>
          </a:xfrm>
          <a:prstGeom prst="wedgeEllipseCallout">
            <a:avLst/>
          </a:prstGeom>
          <a:solidFill>
            <a:srgbClr val="FFC000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А кто такой педагог</a:t>
            </a:r>
            <a:r>
              <a:rPr lang="ru-RU" sz="2000" b="1" i="1" u="sng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2000" b="1" i="1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?</a:t>
            </a:r>
          </a:p>
        </p:txBody>
      </p:sp>
      <p:sp>
        <p:nvSpPr>
          <p:cNvPr id="6" name="Овальная выноска 5"/>
          <p:cNvSpPr/>
          <p:nvPr/>
        </p:nvSpPr>
        <p:spPr>
          <a:xfrm rot="1295710">
            <a:off x="1146003" y="4740391"/>
            <a:ext cx="3095139" cy="1253807"/>
          </a:xfrm>
          <a:prstGeom prst="wedgeEllipseCallout">
            <a:avLst/>
          </a:prstGeom>
          <a:solidFill>
            <a:srgbClr val="FFC000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Нет, хуже –раб!</a:t>
            </a:r>
            <a:endParaRPr lang="ru-RU" sz="2000" b="1" i="1" dirty="0" smtClean="0">
              <a:solidFill>
                <a:schemeClr val="bg2">
                  <a:lumMod val="1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738150" y="2500306"/>
            <a:ext cx="4786346" cy="1253807"/>
          </a:xfrm>
          <a:prstGeom prst="wedgeEllipseCallout">
            <a:avLst/>
          </a:prstGeom>
          <a:solidFill>
            <a:srgbClr val="FFC000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Педагог – официант? </a:t>
            </a:r>
            <a:endParaRPr lang="ru-RU" sz="2000" b="1" i="1" dirty="0" smtClean="0">
              <a:solidFill>
                <a:schemeClr val="bg2">
                  <a:lumMod val="1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810248" y="571480"/>
            <a:ext cx="5643602" cy="576064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01600"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6238876" y="928670"/>
            <a:ext cx="4857784" cy="5189136"/>
          </a:xfrm>
          <a:prstGeom prst="rect">
            <a:avLst/>
          </a:prstGeom>
          <a:solidFill>
            <a:srgbClr val="E1FF8B"/>
          </a:solidFill>
          <a:ln w="101600"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81752" y="1000108"/>
            <a:ext cx="457203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Педагог (Древняя Греция)</a:t>
            </a:r>
          </a:p>
          <a:p>
            <a:r>
              <a:rPr lang="ru-RU" sz="1600" b="1" dirty="0" err="1" smtClean="0"/>
              <a:t>Педаго́г</a:t>
            </a:r>
            <a:r>
              <a:rPr lang="ru-RU" sz="1600" dirty="0" smtClean="0"/>
              <a:t> (</a:t>
            </a:r>
            <a:r>
              <a:rPr lang="ru-RU" sz="1600" dirty="0" err="1" smtClean="0">
                <a:solidFill>
                  <a:schemeClr val="bg2">
                    <a:lumMod val="10000"/>
                  </a:schemeClr>
                </a:solidFill>
              </a:rPr>
              <a:t>Др.-греч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r>
              <a:rPr lang="ru-RU" sz="1600" dirty="0" smtClean="0"/>
              <a:t> </a:t>
            </a:r>
            <a:r>
              <a:rPr lang="ru-RU" sz="1600" dirty="0" err="1" smtClean="0"/>
              <a:t>παιδαγωγός </a:t>
            </a:r>
            <a:r>
              <a:rPr lang="ru-RU" sz="1600" dirty="0" smtClean="0"/>
              <a:t>— «тот, кто ведёт (воспитывает) детей, </a:t>
            </a:r>
            <a:r>
              <a:rPr lang="ru-RU" sz="1600" dirty="0" err="1" smtClean="0"/>
              <a:t>детово́д</a:t>
            </a:r>
            <a:r>
              <a:rPr lang="ru-RU" sz="1600" dirty="0" smtClean="0"/>
              <a:t>», от </a:t>
            </a:r>
            <a:r>
              <a:rPr lang="ru-RU" sz="1600" dirty="0" err="1" smtClean="0"/>
              <a:t>παις</a:t>
            </a:r>
            <a:r>
              <a:rPr lang="ru-RU" sz="1600" dirty="0" smtClean="0"/>
              <a:t>, </a:t>
            </a:r>
            <a:r>
              <a:rPr lang="ru-RU" sz="1600" dirty="0" err="1" smtClean="0"/>
              <a:t>παιδός</a:t>
            </a:r>
            <a:r>
              <a:rPr lang="ru-RU" sz="1600" dirty="0" smtClean="0"/>
              <a:t> — «ребёнок, дитя» </a:t>
            </a:r>
            <a:r>
              <a:rPr lang="ru-RU" sz="1600" dirty="0" err="1" smtClean="0"/>
              <a:t>αγωγος</a:t>
            </a:r>
            <a:r>
              <a:rPr lang="ru-RU" sz="1600" dirty="0" smtClean="0"/>
              <a:t> — «ведущий») в Древней Греции — раб, уходу которого в афинских семействах поручались мальчики с семилетнего возраста. В обязанности педагога входила охрана воспитанника от физических и нравственных опасностей, а до поступления мальчика в </a:t>
            </a:r>
            <a:r>
              <a:rPr lang="ru-RU" sz="1600" dirty="0" err="1" smtClean="0"/>
              <a:t>гимнасий</a:t>
            </a:r>
            <a:r>
              <a:rPr lang="ru-RU" sz="1600" dirty="0" smtClean="0"/>
              <a:t>— и элементарное обучение грамоте. Педагог должен был сопровождать своего воспитанника в </a:t>
            </a:r>
            <a:r>
              <a:rPr lang="ru-RU" sz="1600" dirty="0" err="1" smtClean="0"/>
              <a:t>гимнасий</a:t>
            </a:r>
            <a:r>
              <a:rPr lang="ru-RU" sz="1600" dirty="0" smtClean="0"/>
              <a:t> и учебный класс и быть неотлучно при нём во время выходов из дома, под строжайшей ответственностью.</a:t>
            </a:r>
          </a:p>
          <a:p>
            <a:r>
              <a:rPr lang="ru-RU" sz="1600" dirty="0" smtClean="0"/>
              <a:t>В педагоги избирали обычно таких рабов, которые не были пригодны ни для какой другой работы, но отличались верностью дому. Обычно это были иноземцы (фракийцы или азиаты), нередко дурно говорившие по-гречески. (Материал из </a:t>
            </a:r>
            <a:r>
              <a:rPr lang="ru-RU" sz="1600" dirty="0" err="1" smtClean="0"/>
              <a:t>Википедии</a:t>
            </a:r>
            <a:r>
              <a:rPr lang="ru-RU" sz="1600" dirty="0" smtClean="0"/>
              <a:t> )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15541145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ьная выноска 10"/>
          <p:cNvSpPr/>
          <p:nvPr/>
        </p:nvSpPr>
        <p:spPr>
          <a:xfrm rot="1293658">
            <a:off x="7496035" y="280792"/>
            <a:ext cx="3322170" cy="1253807"/>
          </a:xfrm>
          <a:prstGeom prst="wedgeEllipseCallout">
            <a:avLst/>
          </a:prstGeom>
          <a:solidFill>
            <a:srgbClr val="FFC000"/>
          </a:solidFill>
          <a:ln w="635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Ура! Каникулы!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09588" y="928670"/>
            <a:ext cx="5214974" cy="540345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01600"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166778" y="1285860"/>
            <a:ext cx="4500594" cy="4760508"/>
          </a:xfrm>
          <a:prstGeom prst="rect">
            <a:avLst/>
          </a:prstGeom>
          <a:solidFill>
            <a:srgbClr val="E1FF8B"/>
          </a:solidFill>
          <a:ln w="101600"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09654" y="1500174"/>
            <a:ext cx="421484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err="1" smtClean="0"/>
              <a:t>Заимств</a:t>
            </a:r>
            <a:r>
              <a:rPr lang="ru-RU" sz="2000" dirty="0" smtClean="0"/>
              <a:t>. в конце XVII в. из польск. яз., где </a:t>
            </a:r>
            <a:r>
              <a:rPr lang="ru-RU" sz="2000" i="1" dirty="0" err="1" smtClean="0"/>
              <a:t>kanikuła</a:t>
            </a:r>
            <a:r>
              <a:rPr lang="ru-RU" sz="2000" dirty="0" smtClean="0"/>
              <a:t> &lt; лат. </a:t>
            </a:r>
            <a:r>
              <a:rPr lang="ru-RU" sz="2000" i="1" dirty="0" err="1" smtClean="0"/>
              <a:t>canicula</a:t>
            </a:r>
            <a:r>
              <a:rPr lang="ru-RU" sz="2000" dirty="0" smtClean="0"/>
              <a:t> </a:t>
            </a:r>
          </a:p>
          <a:p>
            <a:pPr lvl="0"/>
            <a:r>
              <a:rPr lang="ru-RU" sz="2000" dirty="0" smtClean="0"/>
              <a:t>«собачка, щенок» — уменьшит.- </a:t>
            </a:r>
            <a:r>
              <a:rPr lang="ru-RU" sz="2000" dirty="0" err="1" smtClean="0"/>
              <a:t>ласкат</a:t>
            </a:r>
            <a:r>
              <a:rPr lang="ru-RU" sz="2000" dirty="0" smtClean="0"/>
              <a:t>. от </a:t>
            </a:r>
            <a:r>
              <a:rPr lang="ru-RU" sz="2000" i="1" dirty="0" err="1" smtClean="0"/>
              <a:t>canus</a:t>
            </a:r>
            <a:r>
              <a:rPr lang="ru-RU" sz="2000" dirty="0" smtClean="0"/>
              <a:t> «собака» . Это слово имеет латинские корни и связано с созвездием «Большой Пес». Его появление на небосводе в Древнем Риме совпадало с летней жарой и перерывом в занятиях. Сегодня каникулы — это самый долгожданный отдых для всех школьников; связанные со звездой Сириус из созвездия Большого Пса.</a:t>
            </a:r>
            <a:endParaRPr lang="ru-RU" sz="2000" dirty="0"/>
          </a:p>
        </p:txBody>
      </p:sp>
      <p:pic>
        <p:nvPicPr>
          <p:cNvPr id="6147" name="Picture 3" descr="E:\Изображения\2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98" y="2071678"/>
            <a:ext cx="2500330" cy="4143404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5541145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Rectangle 7176">
            <a:extLst>
              <a:ext uri="{FF2B5EF4-FFF2-40B4-BE49-F238E27FC236}">
                <a16:creationId xmlns="" xmlns:a16="http://schemas.microsoft.com/office/drawing/2014/main" id="{B5FA7C47-B7C1-4D2E-AB49-ED23BA34BA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882E30B4-C916-DD91-FD57-ACC80E87B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98" y="285728"/>
            <a:ext cx="5072098" cy="571504"/>
          </a:xfrm>
        </p:spPr>
        <p:txBody>
          <a:bodyPr anchor="t">
            <a:no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</a:rPr>
              <a:t>Заключение и выводы: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BADAC961-6C2F-4761-A43A-1EEB3B489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12" y="1142984"/>
            <a:ext cx="10358510" cy="5286412"/>
          </a:xfrm>
          <a:solidFill>
            <a:srgbClr val="996633"/>
          </a:solidFill>
          <a:ln w="63500">
            <a:solidFill>
              <a:srgbClr val="00B0F0"/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dirty="0" smtClean="0"/>
              <a:t>                                                    </a:t>
            </a:r>
            <a:endParaRPr lang="ru-RU" sz="2400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ru-RU" sz="1900" dirty="0" smtClean="0">
                <a:solidFill>
                  <a:schemeClr val="bg1"/>
                </a:solidFill>
              </a:rPr>
              <a:t>     </a:t>
            </a:r>
            <a:r>
              <a:rPr lang="ru-RU" sz="2000" dirty="0" smtClean="0">
                <a:solidFill>
                  <a:schemeClr val="bg1"/>
                </a:solidFill>
              </a:rPr>
              <a:t>Я проделала большой путь.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1. Я увидела, что слова «школьной» тематики появились в нашем языке разными путями. 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2. Я заметила, что некоторые слова имеют общие корни. Это говорит о том, что наши предки, возможно, были связаны между собой или жили в соседних областях.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3. Я узнала, что некоторые слова менялись со временем. Это происходило из-за того, что люди переезжали с места на место, меняли профессии, менялось и произношение слов.</a:t>
            </a:r>
          </a:p>
          <a:p>
            <a:pPr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    Получается, что не только язык, но и отдельные слова в нём – это живой организм, который постоянно развивается и меняется вместе со временем.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4.Я удивилась тому, насколько разнообразен наш язык! В каждом слове скрывается своя уникальная история, свой кусочек прошлого. Изучая эти истории, я узнала много нового не только о словах, но и о культуре и традициях разных народов. 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5. Сравнительный анализ «школьной» лексики показывает, что мы все – часть большой истории, и каждое слово вносит свой вклад в её богатство и разнообразие. 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6. Занятие этимологией – это не просто школьное задание, это увлекательное путешествие в прошлое. Путешествие, которое помогает лучше понять себя и окружающий мир.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3024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738150" y="428604"/>
            <a:ext cx="4143404" cy="6000792"/>
          </a:xfrm>
          <a:prstGeom prst="round2DiagRect">
            <a:avLst/>
          </a:prstGeom>
          <a:solidFill>
            <a:schemeClr val="accent5">
              <a:lumMod val="50000"/>
            </a:schemeClr>
          </a:solidFill>
          <a:ln w="635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095340" y="714356"/>
            <a:ext cx="3357586" cy="5429288"/>
          </a:xfrm>
          <a:prstGeom prst="round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      Меня зовут </a:t>
            </a: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Цветкова Вика. </a:t>
            </a:r>
          </a:p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Я учусь в 6-б классе Школы №4 города Нелидово. </a:t>
            </a:r>
          </a:p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Я провела очень интересное исследование – я узнала, откуда взялись некоторые «школьные» слова! Это как раз то, что может заинтересовать каждого школьника, ведь такие слова – это часть нашей повседневной жизни.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38744" y="3786190"/>
            <a:ext cx="3929090" cy="2857520"/>
          </a:xfrm>
          <a:prstGeom prst="roundRect">
            <a:avLst/>
          </a:prstGeom>
          <a:solidFill>
            <a:srgbClr val="996633"/>
          </a:solidFill>
          <a:ln w="635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C:\Users\Святослав\Pictures\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67372" y="4071942"/>
            <a:ext cx="3143272" cy="2204433"/>
          </a:xfrm>
          <a:prstGeom prst="rect">
            <a:avLst/>
          </a:prstGeom>
          <a:noFill/>
        </p:spPr>
      </p:pic>
      <p:sp>
        <p:nvSpPr>
          <p:cNvPr id="14" name="Рамка 13"/>
          <p:cNvSpPr/>
          <p:nvPr/>
        </p:nvSpPr>
        <p:spPr>
          <a:xfrm>
            <a:off x="7310446" y="357166"/>
            <a:ext cx="4429156" cy="3286124"/>
          </a:xfrm>
          <a:prstGeom prst="frame">
            <a:avLst/>
          </a:prstGeom>
          <a:solidFill>
            <a:schemeClr val="accent2">
              <a:lumMod val="50000"/>
            </a:schemeClr>
          </a:solidFill>
          <a:ln w="635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" name="Picture 4" descr="https://r1.nubex.ru/s15823-042/f1374_d4/sh4-300x1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7636" y="785794"/>
            <a:ext cx="3714776" cy="255135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Rectangle 7176">
            <a:extLst>
              <a:ext uri="{FF2B5EF4-FFF2-40B4-BE49-F238E27FC236}">
                <a16:creationId xmlns="" xmlns:a16="http://schemas.microsoft.com/office/drawing/2014/main" id="{B5FA7C47-B7C1-4D2E-AB49-ED23BA34BA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882E30B4-C916-DD91-FD57-ACC80E87B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1356" y="357166"/>
            <a:ext cx="5715040" cy="785794"/>
          </a:xfrm>
        </p:spPr>
        <p:txBody>
          <a:bodyPr anchor="t"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Использованная  литература 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и интернет-ресурсы: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BADAC961-6C2F-4761-A43A-1EEB3B489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12" y="1571612"/>
            <a:ext cx="10358510" cy="3929090"/>
          </a:xfrm>
        </p:spPr>
        <p:txBody>
          <a:bodyPr>
            <a:normAutofit/>
          </a:bodyPr>
          <a:lstStyle/>
          <a:p>
            <a:pPr lvl="0">
              <a:buFont typeface="+mj-lt"/>
              <a:buAutoNum type="arabicPeriod"/>
            </a:pPr>
            <a:r>
              <a:rPr lang="en-US" sz="2800" dirty="0" smtClean="0">
                <a:solidFill>
                  <a:schemeClr val="bg1"/>
                </a:solidFill>
              </a:rPr>
              <a:t>https://ru.wikipedia.org/wiki/</a:t>
            </a:r>
            <a:r>
              <a:rPr lang="ru-RU" sz="2800" dirty="0" smtClean="0">
                <a:solidFill>
                  <a:schemeClr val="bg1"/>
                </a:solidFill>
              </a:rPr>
              <a:t>Этимология</a:t>
            </a:r>
          </a:p>
          <a:p>
            <a:pPr lvl="0">
              <a:buFont typeface="+mj-lt"/>
              <a:buAutoNum type="arabicPeriod"/>
            </a:pPr>
            <a:r>
              <a:rPr lang="en-US" sz="2800" dirty="0" smtClean="0">
                <a:solidFill>
                  <a:schemeClr val="bg1"/>
                </a:solidFill>
              </a:rPr>
              <a:t>https://ru.ruwiki.ru/wiki/</a:t>
            </a:r>
            <a:r>
              <a:rPr lang="ru-RU" sz="2800" dirty="0" err="1" smtClean="0">
                <a:solidFill>
                  <a:schemeClr val="bg1"/>
                </a:solidFill>
              </a:rPr>
              <a:t>Этимологический_словарь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>
              <a:buFont typeface="+mj-lt"/>
              <a:buAutoNum type="arabicPeriod"/>
            </a:pPr>
            <a:r>
              <a:rPr lang="en-US" sz="2800" dirty="0" smtClean="0">
                <a:solidFill>
                  <a:schemeClr val="bg1"/>
                </a:solidFill>
              </a:rPr>
              <a:t>https://etymolog.ruslang.ru/index.php?act=xi-xvii</a:t>
            </a:r>
            <a:endParaRPr lang="ru-RU" sz="2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2800" u="sng" dirty="0" smtClean="0">
                <a:solidFill>
                  <a:schemeClr val="bg1"/>
                </a:solidFill>
              </a:rPr>
              <a:t>4. https://multiurok.ru/blog/zanimatiel-naia-etimologhiia.html</a:t>
            </a:r>
          </a:p>
          <a:p>
            <a:pPr>
              <a:buNone/>
            </a:pPr>
            <a:r>
              <a:rPr lang="ru-RU" sz="2800" u="sng" dirty="0" smtClean="0">
                <a:solidFill>
                  <a:schemeClr val="bg1"/>
                </a:solidFill>
              </a:rPr>
              <a:t>5. https://stihi.ru/2023/04/02/4624</a:t>
            </a:r>
            <a:endParaRPr lang="ru-RU" sz="2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2800" u="sng" dirty="0" smtClean="0">
                <a:solidFill>
                  <a:schemeClr val="bg1"/>
                </a:solidFill>
              </a:rPr>
              <a:t>6. https://koi.tspu.ru/koi_books/kurysheva2/flcry.htm</a:t>
            </a:r>
            <a:endParaRPr lang="ru-RU" sz="2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2800" u="sng" dirty="0" smtClean="0">
                <a:solidFill>
                  <a:schemeClr val="bg1"/>
                </a:solidFill>
              </a:rPr>
              <a:t>7. https://proza.ru/2014/09/08/1914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4163024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ьная выноска 2"/>
          <p:cNvSpPr/>
          <p:nvPr/>
        </p:nvSpPr>
        <p:spPr>
          <a:xfrm rot="20150295">
            <a:off x="631803" y="1139477"/>
            <a:ext cx="6031675" cy="2167588"/>
          </a:xfrm>
          <a:prstGeom prst="wedgeEllipseCallout">
            <a:avLst/>
          </a:prstGeom>
          <a:solidFill>
            <a:srgbClr val="FFC000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i="1" dirty="0" smtClean="0">
              <a:solidFill>
                <a:schemeClr val="bg2">
                  <a:lumMod val="1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 rot="20120938">
            <a:off x="730027" y="1520907"/>
            <a:ext cx="62448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Спасибо за внимание!</a:t>
            </a:r>
            <a:endParaRPr kumimoji="0" lang="ru-RU" sz="4400" b="1" i="1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" name="Picture 2" descr="E:\Изображения\Кадр VID_20260203_174113_508 (3) (00-00-0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7570" y="1571612"/>
            <a:ext cx="2928958" cy="4955274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8310578" y="500042"/>
            <a:ext cx="3429024" cy="4929222"/>
          </a:xfrm>
          <a:prstGeom prst="round2DiagRect">
            <a:avLst/>
          </a:prstGeom>
          <a:solidFill>
            <a:srgbClr val="996633"/>
          </a:solidFill>
          <a:ln w="1016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7524760" y="857232"/>
            <a:ext cx="3857652" cy="5143536"/>
          </a:xfrm>
          <a:prstGeom prst="round2DiagRect">
            <a:avLst/>
          </a:prstGeom>
          <a:solidFill>
            <a:srgbClr val="D2ECB6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     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Представьте, я каждый день собираю рюкзак, иду в школу, выхожу к доске. Но совсем не знаю, откуда в нашем языке появились слова 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школа, учитель, мел, </a:t>
            </a:r>
            <a:endParaRPr lang="ru-RU" sz="2400" b="1" i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тетрадь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Какое значение они имели раньше и что они значат теперь? В своём проекте я попробовала найти ответы на эти вопросы.</a:t>
            </a:r>
            <a:endParaRPr lang="ru-RU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81026" y="357166"/>
            <a:ext cx="4429156" cy="6215106"/>
          </a:xfrm>
          <a:prstGeom prst="roundRect">
            <a:avLst/>
          </a:prstGeom>
          <a:solidFill>
            <a:srgbClr val="9966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95340" y="571480"/>
            <a:ext cx="4071966" cy="578647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016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Святослав\Pictures\Кадр VID_20260202_235113_570 (00-00-0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1092" y="928670"/>
            <a:ext cx="3406780" cy="514404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666712" y="428604"/>
            <a:ext cx="6286544" cy="6143668"/>
          </a:xfrm>
          <a:prstGeom prst="round2DiagRect">
            <a:avLst/>
          </a:prstGeom>
          <a:solidFill>
            <a:srgbClr val="99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952464" y="785794"/>
            <a:ext cx="5715040" cy="5429288"/>
          </a:xfrm>
          <a:prstGeom prst="round2DiagRect">
            <a:avLst/>
          </a:prstGeom>
          <a:solidFill>
            <a:srgbClr val="D2ECB6"/>
          </a:solidFill>
          <a:ln w="1016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300" dirty="0" smtClean="0">
                <a:solidFill>
                  <a:schemeClr val="bg2">
                    <a:lumMod val="25000"/>
                  </a:schemeClr>
                </a:solidFill>
              </a:rPr>
              <a:t>      </a:t>
            </a:r>
            <a:r>
              <a:rPr lang="ru-RU" sz="2200" dirty="0" smtClean="0">
                <a:solidFill>
                  <a:schemeClr val="bg2">
                    <a:lumMod val="25000"/>
                  </a:schemeClr>
                </a:solidFill>
              </a:rPr>
              <a:t>Я вела себя, как настоящий детектив, только вместо преступлений я расследовала происхождение слов! </a:t>
            </a:r>
          </a:p>
          <a:p>
            <a:pPr algn="just"/>
            <a:r>
              <a:rPr lang="ru-RU" sz="2200" dirty="0" smtClean="0">
                <a:solidFill>
                  <a:schemeClr val="bg2">
                    <a:lumMod val="25000"/>
                  </a:schemeClr>
                </a:solidFill>
              </a:rPr>
              <a:t>       Я использовала разные инструменты: словари, книги, сайты в интернете. И даже, спрашивала у взрослых, чтобы они мне помогли.</a:t>
            </a:r>
          </a:p>
          <a:p>
            <a:pPr algn="just"/>
            <a:r>
              <a:rPr lang="ru-RU" sz="2200" dirty="0" smtClean="0">
                <a:solidFill>
                  <a:schemeClr val="bg2">
                    <a:lumMod val="25000"/>
                  </a:schemeClr>
                </a:solidFill>
              </a:rPr>
              <a:t>       Я обобщила все, что узнала, и сделаю красивый отчет – презентацию. Я покажу его всем в классе.</a:t>
            </a:r>
          </a:p>
          <a:p>
            <a:pPr algn="just"/>
            <a:r>
              <a:rPr lang="ru-RU" sz="2200" dirty="0" smtClean="0">
                <a:solidFill>
                  <a:schemeClr val="bg2">
                    <a:lumMod val="25000"/>
                  </a:schemeClr>
                </a:solidFill>
              </a:rPr>
              <a:t>     У меня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 в жизни </a:t>
            </a:r>
            <a:r>
              <a:rPr lang="ru-RU" sz="2200" dirty="0" smtClean="0">
                <a:solidFill>
                  <a:schemeClr val="bg2">
                    <a:lumMod val="25000"/>
                  </a:schemeClr>
                </a:solidFill>
              </a:rPr>
              <a:t>было увлекательное путешествие в прошлое, полное загадок и открытий! </a:t>
            </a:r>
          </a:p>
          <a:p>
            <a:pPr algn="just"/>
            <a:r>
              <a:rPr lang="ru-RU" sz="2200" dirty="0" smtClean="0">
                <a:solidFill>
                  <a:schemeClr val="bg2">
                    <a:lumMod val="25000"/>
                  </a:schemeClr>
                </a:solidFill>
              </a:rPr>
              <a:t>     Главное – не бояться задавать вопросы и искать ответы! </a:t>
            </a:r>
            <a:endParaRPr lang="ru-RU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453322" y="285728"/>
            <a:ext cx="4500594" cy="6357982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39074" y="571480"/>
            <a:ext cx="3929090" cy="578647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1016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 descr="C:\Users\Святослав\Pictures\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67702" y="857232"/>
            <a:ext cx="3214710" cy="520939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7381884" y="857232"/>
            <a:ext cx="371477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Цели и задачи исследования: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результате своих исследований, я хотела бы: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Заглянуть в тайны русского языка и узнать, что же происходит с нашей речью.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Понять, кто придумывает «школьные»  слова?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Узнать, откуда «школьные»  слова приходят в наш русский язык?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Выяснить, у каких «школьных»  слов самая  интересная биография?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96066" y="285728"/>
            <a:ext cx="4857784" cy="6357982"/>
          </a:xfrm>
          <a:prstGeom prst="roundRect">
            <a:avLst/>
          </a:prstGeom>
          <a:solidFill>
            <a:srgbClr val="333333"/>
          </a:solidFill>
          <a:ln w="635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953256" y="571480"/>
            <a:ext cx="4214842" cy="5715040"/>
          </a:xfrm>
          <a:prstGeom prst="roundRect">
            <a:avLst/>
          </a:prstGeom>
          <a:solidFill>
            <a:srgbClr val="D2ECB6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7096132" y="857232"/>
            <a:ext cx="3929090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Цели и задачи исследования: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В результате своих исследований, я хотела:</a:t>
            </a:r>
          </a:p>
          <a:p>
            <a:pPr marL="457200" marR="0" lvl="0" indent="-4572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Заглянуть в тайны русского языка и узнать, что же происходит с нашей речью.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Понять, кто придумывает «школьные»  слова?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Узнать, откуда «школьные»  слова приходят в наш русский язык? 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Выяснить, у каких «школьных»  слов самая  интересная история?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cs typeface="Arial" pitchFamily="34" charset="0"/>
            </a:endParaRPr>
          </a:p>
        </p:txBody>
      </p:sp>
      <p:pic>
        <p:nvPicPr>
          <p:cNvPr id="4098" name="Picture 2" descr="E:\Изображения\3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464" y="1000108"/>
            <a:ext cx="4734175" cy="4320000"/>
          </a:xfrm>
          <a:prstGeom prst="rect">
            <a:avLst/>
          </a:prstGeom>
          <a:noFill/>
          <a:ln w="63500">
            <a:solidFill>
              <a:srgbClr val="FFCC00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6024562" y="1857364"/>
            <a:ext cx="6000792" cy="2000264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635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38876" y="2071678"/>
            <a:ext cx="5572164" cy="1571636"/>
          </a:xfrm>
          <a:prstGeom prst="roundRect">
            <a:avLst/>
          </a:prstGeom>
          <a:solidFill>
            <a:srgbClr val="D2EC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6453190" y="2143116"/>
            <a:ext cx="514353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Чтобы узнать, откуда появляются в нашем языке слова, мне понадобились разные методы.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Я начала с самого простого –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опроса.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Я спросила у одноклассников, знают ли они что-нибудь о «школьных» словах.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24562" y="4071942"/>
            <a:ext cx="5929354" cy="2571768"/>
          </a:xfrm>
          <a:prstGeom prst="roundRect">
            <a:avLst/>
          </a:prstGeom>
          <a:solidFill>
            <a:srgbClr val="663300"/>
          </a:solidFill>
          <a:ln w="635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38876" y="4286256"/>
            <a:ext cx="5500726" cy="2143140"/>
          </a:xfrm>
          <a:prstGeom prst="roundRect">
            <a:avLst/>
          </a:prstGeom>
          <a:solidFill>
            <a:srgbClr val="D2EC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6381752" y="4500570"/>
            <a:ext cx="521497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dirty="0" smtClean="0"/>
              <a:t>     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Но одного опроса мало. Нужно было еще и самой поискать информацию. Я использовала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лингвистические словари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– они помогли узнать, что означают слова, которые мы часто используем, собираясь идти в школу или  общаясь с одноклассниками, учителями, знакомыми. 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24562" y="357166"/>
            <a:ext cx="6000792" cy="1285884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635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67438" y="571480"/>
            <a:ext cx="5572164" cy="857256"/>
          </a:xfrm>
          <a:prstGeom prst="roundRect">
            <a:avLst/>
          </a:prstGeom>
          <a:solidFill>
            <a:srgbClr val="D2ECB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Методология исследования слов школьной тематики</a:t>
            </a:r>
          </a:p>
        </p:txBody>
      </p:sp>
      <p:pic>
        <p:nvPicPr>
          <p:cNvPr id="3075" name="Picture 3" descr="E:\Изображения\1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398" y="1285860"/>
            <a:ext cx="5331466" cy="4320000"/>
          </a:xfrm>
          <a:prstGeom prst="rect">
            <a:avLst/>
          </a:prstGeom>
          <a:noFill/>
          <a:ln w="63500">
            <a:solidFill>
              <a:srgbClr val="00B0F0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Рамка 24"/>
          <p:cNvSpPr/>
          <p:nvPr/>
        </p:nvSpPr>
        <p:spPr>
          <a:xfrm>
            <a:off x="6024562" y="214290"/>
            <a:ext cx="5572164" cy="3500462"/>
          </a:xfrm>
          <a:prstGeom prst="frame">
            <a:avLst/>
          </a:prstGeom>
          <a:solidFill>
            <a:schemeClr val="accent5">
              <a:lumMod val="50000"/>
            </a:schemeClr>
          </a:solidFill>
          <a:ln w="635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Рамка 27"/>
          <p:cNvSpPr/>
          <p:nvPr/>
        </p:nvSpPr>
        <p:spPr>
          <a:xfrm>
            <a:off x="7191340" y="1785926"/>
            <a:ext cx="5000660" cy="3500462"/>
          </a:xfrm>
          <a:prstGeom prst="frame">
            <a:avLst/>
          </a:prstGeom>
          <a:solidFill>
            <a:srgbClr val="663300"/>
          </a:solidFill>
          <a:ln w="635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Рамка 33"/>
          <p:cNvSpPr/>
          <p:nvPr/>
        </p:nvSpPr>
        <p:spPr>
          <a:xfrm>
            <a:off x="5024430" y="3357538"/>
            <a:ext cx="6215106" cy="3500462"/>
          </a:xfrm>
          <a:prstGeom prst="frame">
            <a:avLst/>
          </a:prstGeom>
          <a:solidFill>
            <a:schemeClr val="accent6">
              <a:lumMod val="50000"/>
            </a:schemeClr>
          </a:solidFill>
          <a:ln w="635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453190" y="642918"/>
            <a:ext cx="3929090" cy="5500726"/>
          </a:xfrm>
          <a:prstGeom prst="rect">
            <a:avLst/>
          </a:prstGeom>
          <a:solidFill>
            <a:srgbClr val="D2ECB6"/>
          </a:solidFill>
          <a:ln w="152400" cmpd="sng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667504" y="1142984"/>
            <a:ext cx="364333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</a:rPr>
              <a:t>       </a:t>
            </a:r>
            <a:r>
              <a:rPr lang="ru-RU" sz="2200" dirty="0" smtClean="0">
                <a:solidFill>
                  <a:schemeClr val="bg2">
                    <a:lumMod val="25000"/>
                  </a:schemeClr>
                </a:solidFill>
              </a:rPr>
              <a:t>В своем проекте я решила использовать именно эти методы, потому что они доступны и подходят для школьного исследования. </a:t>
            </a:r>
          </a:p>
          <a:p>
            <a:r>
              <a:rPr lang="ru-RU" sz="2200" dirty="0" smtClean="0">
                <a:solidFill>
                  <a:schemeClr val="bg2">
                    <a:lumMod val="25000"/>
                  </a:schemeClr>
                </a:solidFill>
              </a:rPr>
              <a:t>       Я не тратила много времени на сложные лингвистические исследования, а сосредоточилась на том, что могла сделать самостоятельно.</a:t>
            </a:r>
          </a:p>
        </p:txBody>
      </p:sp>
      <p:pic>
        <p:nvPicPr>
          <p:cNvPr id="5122" name="Picture 2" descr="E:\Изображения\IMG_20260205_172326_6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084" y="1071546"/>
            <a:ext cx="5760000" cy="432000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Рамка 21"/>
          <p:cNvSpPr/>
          <p:nvPr/>
        </p:nvSpPr>
        <p:spPr>
          <a:xfrm>
            <a:off x="8739206" y="214290"/>
            <a:ext cx="2857520" cy="3143272"/>
          </a:xfrm>
          <a:prstGeom prst="frame">
            <a:avLst/>
          </a:prstGeom>
          <a:solidFill>
            <a:srgbClr val="996633"/>
          </a:solidFill>
          <a:ln w="762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Рамка 25"/>
          <p:cNvSpPr/>
          <p:nvPr/>
        </p:nvSpPr>
        <p:spPr>
          <a:xfrm>
            <a:off x="238084" y="500042"/>
            <a:ext cx="8143932" cy="5715040"/>
          </a:xfrm>
          <a:prstGeom prst="frame">
            <a:avLst/>
          </a:prstGeom>
          <a:solidFill>
            <a:schemeClr val="accent5">
              <a:lumMod val="50000"/>
            </a:schemeClr>
          </a:solidFill>
          <a:ln w="762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Рамка 9"/>
          <p:cNvSpPr/>
          <p:nvPr/>
        </p:nvSpPr>
        <p:spPr>
          <a:xfrm>
            <a:off x="7739074" y="3714752"/>
            <a:ext cx="4143404" cy="2857520"/>
          </a:xfrm>
          <a:prstGeom prst="fram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8024826" y="4143380"/>
            <a:ext cx="3500462" cy="2000264"/>
          </a:xfrm>
          <a:prstGeom prst="wedgeRectCallout">
            <a:avLst/>
          </a:prstGeom>
          <a:solidFill>
            <a:srgbClr val="D2ECB6"/>
          </a:solidFill>
          <a:ln w="889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Сначала я составила перечень слов школьной тематики. 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52464" y="1214422"/>
            <a:ext cx="6715172" cy="4286280"/>
          </a:xfrm>
          <a:prstGeom prst="rect">
            <a:avLst/>
          </a:prstGeom>
          <a:solidFill>
            <a:srgbClr val="D2ECB6"/>
          </a:solidFill>
          <a:ln w="152400" cmpd="sng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        Азбука, алфавит, альбом, атлас, аттестат, блокнот, бумага, буква, букварь,  глобус,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дневник, доска, журнал, задание, игра, каникулы, карандаш, карта, класс, клякса, книга, компьютер, ластик, линейка, мел, ноутбук, оценка, отметка, парта,  педагог, пенал, портфель, перемена, преподаватель, прописи,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расписание, ручка, рюкзак, скамья, стилос, стул, тетрадь, указка, учебник, ученик, учитель, учёба,  хрестоматия, циркуль, цифра, число, школа, экзамен.(53 слова)</a:t>
            </a: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9" name="Picture 8" descr="E:\Изображения\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96" y="500042"/>
            <a:ext cx="2253760" cy="2571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1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амка 15"/>
          <p:cNvSpPr/>
          <p:nvPr/>
        </p:nvSpPr>
        <p:spPr>
          <a:xfrm>
            <a:off x="452398" y="428604"/>
            <a:ext cx="7929618" cy="6215082"/>
          </a:xfrm>
          <a:prstGeom prst="frame">
            <a:avLst/>
          </a:prstGeom>
          <a:solidFill>
            <a:srgbClr val="006666"/>
          </a:solidFill>
          <a:ln w="762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3881422" y="2428868"/>
            <a:ext cx="7929618" cy="4214842"/>
          </a:xfrm>
          <a:prstGeom prst="frame">
            <a:avLst/>
          </a:prstGeom>
          <a:solidFill>
            <a:schemeClr val="accent6">
              <a:lumMod val="75000"/>
            </a:schemeClr>
          </a:solidFill>
          <a:ln w="762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95340" y="1214422"/>
            <a:ext cx="9572692" cy="4857784"/>
          </a:xfrm>
          <a:prstGeom prst="rect">
            <a:avLst/>
          </a:prstGeom>
          <a:solidFill>
            <a:srgbClr val="C7E7A3"/>
          </a:solidFill>
          <a:ln w="190500" cmpd="sng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ru-RU" sz="1900" dirty="0" smtClean="0">
                <a:solidFill>
                  <a:schemeClr val="bg1"/>
                </a:solidFill>
              </a:rPr>
              <a:t>        </a:t>
            </a: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</a:rPr>
              <a:t>Когда список был готов, я попыталась разобраться, каково лексическое значение каждого слова. </a:t>
            </a:r>
          </a:p>
          <a:p>
            <a:pPr algn="just">
              <a:lnSpc>
                <a:spcPct val="120000"/>
              </a:lnSpc>
            </a:pP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</a:rPr>
              <a:t>         Я заметила, что некоторые слова имеют один корень. Например, корень </a:t>
            </a:r>
            <a:r>
              <a:rPr lang="ru-RU" sz="1900" b="1" i="1" dirty="0" smtClean="0">
                <a:solidFill>
                  <a:schemeClr val="bg2">
                    <a:lumMod val="10000"/>
                  </a:schemeClr>
                </a:solidFill>
              </a:rPr>
              <a:t>–</a:t>
            </a:r>
            <a:r>
              <a:rPr lang="ru-RU" sz="1900" b="1" i="1" dirty="0" err="1" smtClean="0">
                <a:solidFill>
                  <a:schemeClr val="bg2">
                    <a:lumMod val="10000"/>
                  </a:schemeClr>
                </a:solidFill>
              </a:rPr>
              <a:t>уч</a:t>
            </a:r>
            <a:r>
              <a:rPr lang="ru-RU" sz="1900" b="1" i="1" dirty="0" smtClean="0">
                <a:solidFill>
                  <a:schemeClr val="bg2">
                    <a:lumMod val="10000"/>
                  </a:schemeClr>
                </a:solidFill>
              </a:rPr>
              <a:t>-</a:t>
            </a: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</a:rPr>
              <a:t> оказался самым распространенным. </a:t>
            </a:r>
          </a:p>
          <a:p>
            <a:pPr algn="just">
              <a:lnSpc>
                <a:spcPct val="120000"/>
              </a:lnSpc>
            </a:pP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</a:rPr>
              <a:t>Довольно часто встречаются слова с корнем </a:t>
            </a:r>
            <a:r>
              <a:rPr lang="ru-RU" sz="1900" b="1" i="1" dirty="0" smtClean="0">
                <a:solidFill>
                  <a:schemeClr val="bg2">
                    <a:lumMod val="10000"/>
                  </a:schemeClr>
                </a:solidFill>
              </a:rPr>
              <a:t>-бук-</a:t>
            </a: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</a:rPr>
              <a:t> (буква, букварь, ноутбук). Скорее всего, это связано с лексическим значением корня - «книга».</a:t>
            </a:r>
          </a:p>
          <a:p>
            <a:pPr algn="just">
              <a:lnSpc>
                <a:spcPct val="120000"/>
              </a:lnSpc>
            </a:pP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</a:rPr>
              <a:t>         В моём списке есть слова, которые я«узнала» сразу, например, </a:t>
            </a:r>
            <a:r>
              <a:rPr lang="ru-RU" sz="1900" b="1" i="1" dirty="0" smtClean="0">
                <a:solidFill>
                  <a:schemeClr val="bg2">
                    <a:lumMod val="10000"/>
                  </a:schemeClr>
                </a:solidFill>
              </a:rPr>
              <a:t>азбука</a:t>
            </a: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</a:rPr>
              <a:t>– это слово произошло от названия первых букв славянского алфавита «Аз» и «Буки». </a:t>
            </a:r>
          </a:p>
          <a:p>
            <a:pPr algn="just">
              <a:lnSpc>
                <a:spcPct val="120000"/>
              </a:lnSpc>
            </a:pP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</a:rPr>
              <a:t>        Этимология большинства слов мне была неизвестна, поэтому  с «незнакомцами», пришлось повозиться. Я искала информацию в словарях и в интернете. </a:t>
            </a:r>
          </a:p>
          <a:p>
            <a:pPr algn="just">
              <a:lnSpc>
                <a:spcPct val="120000"/>
              </a:lnSpc>
            </a:pP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</a:rPr>
              <a:t>       Узнала, например, что слова русскими заимствовались не только из европейских, но и из азиатских языков. Слово </a:t>
            </a:r>
            <a:r>
              <a:rPr lang="ru-RU" sz="1900" b="1" i="1" dirty="0" smtClean="0">
                <a:solidFill>
                  <a:schemeClr val="bg2">
                    <a:lumMod val="10000"/>
                  </a:schemeClr>
                </a:solidFill>
              </a:rPr>
              <a:t>бумага</a:t>
            </a: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</a:rPr>
              <a:t> родом из Китая, а </a:t>
            </a:r>
            <a:r>
              <a:rPr lang="ru-RU" sz="1900" b="1" i="1" dirty="0" smtClean="0">
                <a:solidFill>
                  <a:schemeClr val="bg2">
                    <a:lumMod val="10000"/>
                  </a:schemeClr>
                </a:solidFill>
              </a:rPr>
              <a:t>портфель </a:t>
            </a: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</a:rPr>
              <a:t>– из Франции.</a:t>
            </a:r>
          </a:p>
          <a:p>
            <a:endParaRPr lang="ru-RU" sz="1900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5976322a44a97ac26d815ee62557e8e28e4d658"/>
</p:tagLst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3469</TotalTime>
  <Words>1441</Words>
  <Application>Microsoft Office PowerPoint</Application>
  <PresentationFormat>Произвольный</PresentationFormat>
  <Paragraphs>143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 </vt:lpstr>
      <vt:lpstr> </vt:lpstr>
      <vt:lpstr> </vt:lpstr>
      <vt:lpstr>         </vt:lpstr>
      <vt:lpstr>Слайд 17</vt:lpstr>
      <vt:lpstr>Слайд 18</vt:lpstr>
      <vt:lpstr>Заключение и выводы:</vt:lpstr>
      <vt:lpstr>Использованная  литература  и интернет-ресурсы: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Святослав</cp:lastModifiedBy>
  <cp:revision>1132</cp:revision>
  <dcterms:created xsi:type="dcterms:W3CDTF">2020-07-14T14:01:38Z</dcterms:created>
  <dcterms:modified xsi:type="dcterms:W3CDTF">2026-03-15T14:39:20Z</dcterms:modified>
</cp:coreProperties>
</file>